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Segoe UI Historic" panose="020B0502040204020203" pitchFamily="34" charset="0"/>
      <p:regular r:id="rId22"/>
    </p:embeddedFont>
    <p:embeddedFont>
      <p:font typeface="Segoe UI Symbol" panose="020B0502040204020203" pitchFamily="3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40AF"/>
    <a:srgbClr val="6B7280"/>
    <a:srgbClr val="10B981"/>
    <a:srgbClr val="F8F9FA"/>
    <a:srgbClr val="DBEAFE"/>
    <a:srgbClr val="FEF3C7"/>
    <a:srgbClr val="8B5CF6"/>
    <a:srgbClr val="3B82F6"/>
    <a:srgbClr val="FEF9FA"/>
    <a:srgbClr val="0596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3"/>
    <p:restoredTop sz="94690"/>
  </p:normalViewPr>
  <p:slideViewPr>
    <p:cSldViewPr snapToGrid="0">
      <p:cViewPr varScale="1">
        <p:scale>
          <a:sx n="195" d="100"/>
          <a:sy n="195" d="100"/>
        </p:scale>
        <p:origin x="968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83784777" name="Google Shape;3;n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4535352" name="Google Shape;4;n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>
              <a:defRPr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8420045" name="Google Shape;128;p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956348" name="Google Shape;129;p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79D3DF98-7B5A-390C-6FAF-FE763C7C24FF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CDB0321E-6B3F-9134-5119-993368D11D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F90DB3E2-4371-6D48-3A8C-00FBC2EAB3EC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4013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A68C2BB0-ABF2-3EEA-1AF0-E94576AD7CB7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6E9F6B4F-305E-70A2-CE6C-0E975605A0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988DEE85-55F0-8E38-471C-DC96D1A58BC8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16820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33E681B6-0162-0E44-21D7-2756091A1AD4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F2BD1000-BD61-0BA3-1F72-E780B3A7BB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56C341D6-24F1-47B9-5223-98F2DBEB4CBD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3793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3638D2D8-7346-6425-64B3-17F4C1CC4199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6B0C5FA3-1B59-7B8C-D644-0467EF06F5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197FEE38-E01B-F9C6-968A-C4B6244764BA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04814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130E78E2-46B7-60AC-574F-B90268593D92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E22B3BE5-3524-B58F-3805-07BD4FF82B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214F7B67-C3A4-AFD5-B56F-1F006FF80B4E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5658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6ABB6E74-D10B-261F-8D3F-EE8977DCC40F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E7C40DB5-EAFC-DF14-1E9A-D8578BE981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B57BF7CE-E629-7E91-49FB-B0937ADF1882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2159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622890E1-A833-69CB-C727-630123080960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18FEB712-FB45-2791-CCCE-62CBC6C426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79607164-844A-1F1E-2721-41CA016B63A8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030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058A0953-49F7-4500-B12C-9690E1471A6B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369557D4-3361-1DB1-5C52-9679A69800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0D78E2FC-E0E9-540F-6609-D6966F3401C2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3417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9705A128-739C-8BDC-11F6-CFC3BE0C74A4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7A6C68FE-DD46-8C33-B4C8-B0DE2C16FE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865B3861-A740-98E1-DC7C-9185B10BFBF1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6028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92C213EF-F62F-698F-979F-C2AC19650324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CFC4A299-8B80-5436-8589-21FE23A998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769AC387-C69C-9763-AA39-0D5605A682CB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31686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F6AC6AB6-B567-2B7B-18D3-44B8C4EE269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BB06B5F6-1EF2-DA96-C92C-E4C7EEA75B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7A98939F-8AD1-20B5-C885-7D7594CFD33A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46768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6B64AD5C-08D7-FACE-AA56-A3E82C0AEF80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973376" name="Google Shape;135;g131e9805acd_0_0:notes">
            <a:extLst>
              <a:ext uri="{FF2B5EF4-FFF2-40B4-BE49-F238E27FC236}">
                <a16:creationId xmlns:a16="http://schemas.microsoft.com/office/drawing/2014/main" id="{30C64F75-3AAB-05FE-F28C-3826362F61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289462" name="Google Shape;136;g131e9805acd_0_0:notes">
            <a:extLst>
              <a:ext uri="{FF2B5EF4-FFF2-40B4-BE49-F238E27FC236}">
                <a16:creationId xmlns:a16="http://schemas.microsoft.com/office/drawing/2014/main" id="{51F12BCF-4F01-702E-DED3-6530130E7CE7}"/>
              </a:ext>
            </a:extLst>
          </p:cNvPr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669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only 1" userDrawn="1">
  <p:cSld name="TITLE_ONLY_1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9864773" name="Google Shape;10;p2"/>
          <p:cNvSpPr txBox="1">
            <a:spLocks noGrp="1"/>
          </p:cNvSpPr>
          <p:nvPr>
            <p:ph type="title"/>
          </p:nvPr>
        </p:nvSpPr>
        <p:spPr bwMode="auto">
          <a:xfrm>
            <a:off x="371650" y="1574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Zilla Slab"/>
              <a:buNone/>
              <a:defRPr sz="4800" b="1">
                <a:solidFill>
                  <a:schemeClr val="lt1"/>
                </a:solidFill>
                <a:latin typeface="Zilla Slab"/>
                <a:ea typeface="Zilla Slab"/>
                <a:cs typeface="Zilla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799011004" name="Google Shape;11;p2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88900" y="763150"/>
            <a:ext cx="741448" cy="64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1193793" name="Google Shape;12;p2"/>
          <p:cNvSpPr txBox="1"/>
          <p:nvPr/>
        </p:nvSpPr>
        <p:spPr bwMode="auto">
          <a:xfrm>
            <a:off x="488900" y="2690108"/>
            <a:ext cx="5361300" cy="5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>
              <a:solidFill>
                <a:schemeClr val="lt1"/>
              </a:solidFill>
              <a:latin typeface="Figtree"/>
              <a:ea typeface="Figtree"/>
              <a:cs typeface="Figtree"/>
            </a:endParaRPr>
          </a:p>
        </p:txBody>
      </p:sp>
      <p:sp>
        <p:nvSpPr>
          <p:cNvPr id="1294406983" name="Google Shape;13;p2"/>
          <p:cNvSpPr txBox="1">
            <a:spLocks noGrp="1"/>
          </p:cNvSpPr>
          <p:nvPr>
            <p:ph type="subTitle" idx="1"/>
          </p:nvPr>
        </p:nvSpPr>
        <p:spPr bwMode="auto">
          <a:xfrm>
            <a:off x="488900" y="2629275"/>
            <a:ext cx="3192000" cy="7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49575231" name="Google Shape;14;p2"/>
          <p:cNvSpPr txBox="1"/>
          <p:nvPr/>
        </p:nvSpPr>
        <p:spPr bwMode="auto">
          <a:xfrm>
            <a:off x="371650" y="4740500"/>
            <a:ext cx="609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</a:t>
            </a:r>
            <a:r>
              <a:rPr lang="en" sz="120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e</a:t>
            </a:r>
            <a:endParaRPr sz="1200">
              <a:solidFill>
                <a:schemeClr val="lt1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body 2 1 1 1" userDrawn="1">
  <p:cSld name="TITLE_AND_BODY_2_1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333507100" name="Google Shape;76;p13"/>
          <p:cNvPicPr/>
          <p:nvPr/>
        </p:nvPicPr>
        <p:blipFill>
          <a:blip r:embed="rId2">
            <a:alphaModFix/>
          </a:blip>
          <a:srcRect t="4027" b="4027"/>
          <a:stretch/>
        </p:blipFill>
        <p:spPr bwMode="auto">
          <a:xfrm>
            <a:off x="-28575" y="4538475"/>
            <a:ext cx="9196401" cy="63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0132624" name="Google Shape;77;p1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565178" y="4720125"/>
            <a:ext cx="346299" cy="2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9693670" name="Google Shape;78;p13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63A3E"/>
              </a:buClr>
              <a:buSzPts val="2800"/>
              <a:buFont typeface="Zilla Slab"/>
              <a:buNone/>
              <a:defRPr b="1">
                <a:solidFill>
                  <a:srgbClr val="363A3E"/>
                </a:solidFill>
                <a:latin typeface="Zilla Slab"/>
                <a:ea typeface="Zilla Slab"/>
                <a:cs typeface="Zilla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88838755" name="Google Shape;79;p13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929402215" name="Google Shape;80;p13"/>
          <p:cNvSpPr txBox="1">
            <a:spLocks noGrp="1"/>
          </p:cNvSpPr>
          <p:nvPr>
            <p:ph type="sldNum" idx="12"/>
          </p:nvPr>
        </p:nvSpPr>
        <p:spPr bwMode="auto">
          <a:xfrm>
            <a:off x="7921833" y="47036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1pPr>
            <a:lvl2pPr lvl="1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2pPr>
            <a:lvl3pPr lvl="2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3pPr>
            <a:lvl4pPr lvl="3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4pPr>
            <a:lvl5pPr lvl="4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5pPr>
            <a:lvl6pPr lvl="5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6pPr>
            <a:lvl7pPr lvl="6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7pPr>
            <a:lvl8pPr lvl="7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8pPr>
            <a:lvl9pPr lvl="8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2837224" name="Google Shape;81;p13"/>
          <p:cNvSpPr txBox="1"/>
          <p:nvPr/>
        </p:nvSpPr>
        <p:spPr bwMode="auto">
          <a:xfrm>
            <a:off x="3586525" y="4893400"/>
            <a:ext cx="4884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lt1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ection title and description" userDrawn="1">
  <p:cSld name="SECTION_TITLE_AND_DESCRI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19742838" name="Google Shape;83;p14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847522" name="Google Shape;84;p14"/>
          <p:cNvPicPr/>
          <p:nvPr/>
        </p:nvPicPr>
        <p:blipFill>
          <a:blip r:embed="rId2">
            <a:alphaModFix/>
          </a:blip>
          <a:srcRect l="1305" r="1305"/>
          <a:stretch/>
        </p:blipFill>
        <p:spPr bwMode="auto">
          <a:xfrm>
            <a:off x="7587025" y="-11900"/>
            <a:ext cx="1604601" cy="5167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326458" name="Google Shape;85;p1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565178" y="4679175"/>
            <a:ext cx="346299" cy="2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352060158" name="Google Shape;86;p14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685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63A3E"/>
              </a:buClr>
              <a:buSzPts val="2800"/>
              <a:buFont typeface="Zilla Slab"/>
              <a:buNone/>
              <a:defRPr b="1">
                <a:solidFill>
                  <a:srgbClr val="363A3E"/>
                </a:solidFill>
                <a:latin typeface="Zilla Slab"/>
                <a:ea typeface="Zilla Slab"/>
                <a:cs typeface="Zilla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73467675" name="Google Shape;87;p14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6451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69705438" name="Google Shape;88;p14"/>
          <p:cNvSpPr txBox="1">
            <a:spLocks noGrp="1"/>
          </p:cNvSpPr>
          <p:nvPr>
            <p:ph type="sldNum" idx="2"/>
          </p:nvPr>
        </p:nvSpPr>
        <p:spPr bwMode="auto">
          <a:xfrm>
            <a:off x="7936677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6162970" name="Google Shape;89;p14"/>
          <p:cNvSpPr txBox="1"/>
          <p:nvPr/>
        </p:nvSpPr>
        <p:spPr bwMode="auto">
          <a:xfrm>
            <a:off x="3055075" y="4893400"/>
            <a:ext cx="45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dk2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dk2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ection title and description 1" userDrawn="1">
  <p:cSld name="SECTION_TITLE_AND_DESCRIPTION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3523424" name="Google Shape;91;p15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0769853" name="Google Shape;92;p15"/>
          <p:cNvPicPr/>
          <p:nvPr/>
        </p:nvPicPr>
        <p:blipFill>
          <a:blip r:embed="rId2">
            <a:alphaModFix/>
          </a:blip>
          <a:srcRect l="1305" r="1305"/>
          <a:stretch/>
        </p:blipFill>
        <p:spPr bwMode="auto">
          <a:xfrm>
            <a:off x="7587025" y="-11900"/>
            <a:ext cx="1604601" cy="5167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4010966" name="Google Shape;93;p1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565178" y="4679175"/>
            <a:ext cx="346299" cy="2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8422167" name="Google Shape;94;p15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685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63A3E"/>
              </a:buClr>
              <a:buSzPts val="2800"/>
              <a:buFont typeface="Zilla Slab"/>
              <a:buNone/>
              <a:defRPr b="1">
                <a:solidFill>
                  <a:srgbClr val="363A3E"/>
                </a:solidFill>
                <a:latin typeface="Zilla Slab"/>
                <a:ea typeface="Zilla Slab"/>
                <a:cs typeface="Zilla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8012669" name="Google Shape;95;p15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6451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533122366" name="Google Shape;96;p15"/>
          <p:cNvSpPr txBox="1">
            <a:spLocks noGrp="1"/>
          </p:cNvSpPr>
          <p:nvPr>
            <p:ph type="sldNum" idx="2"/>
          </p:nvPr>
        </p:nvSpPr>
        <p:spPr bwMode="auto">
          <a:xfrm>
            <a:off x="7936677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0036513" name="Google Shape;97;p15"/>
          <p:cNvSpPr txBox="1"/>
          <p:nvPr/>
        </p:nvSpPr>
        <p:spPr bwMode="auto">
          <a:xfrm>
            <a:off x="3055075" y="4893400"/>
            <a:ext cx="45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dk2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dk2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ection title and description 1 1" userDrawn="1">
  <p:cSld name="SECTION_TITLE_AND_DESCRIPTION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73973344" name="Google Shape;99;p16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2914997" name="Google Shape;100;p16"/>
          <p:cNvPicPr/>
          <p:nvPr/>
        </p:nvPicPr>
        <p:blipFill>
          <a:blip r:embed="rId2">
            <a:alphaModFix/>
          </a:blip>
          <a:srcRect l="1305" r="1305"/>
          <a:stretch/>
        </p:blipFill>
        <p:spPr bwMode="auto">
          <a:xfrm>
            <a:off x="7587025" y="-11900"/>
            <a:ext cx="1604601" cy="5167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0544826" name="Google Shape;101;p1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565178" y="4679175"/>
            <a:ext cx="346299" cy="2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86559846" name="Google Shape;102;p16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685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63A3E"/>
              </a:buClr>
              <a:buSzPts val="2800"/>
              <a:buFont typeface="Zilla Slab"/>
              <a:buNone/>
              <a:defRPr b="1">
                <a:solidFill>
                  <a:srgbClr val="363A3E"/>
                </a:solidFill>
                <a:latin typeface="Zilla Slab"/>
                <a:ea typeface="Zilla Slab"/>
                <a:cs typeface="Zilla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526780" name="Google Shape;103;p16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6451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94530529" name="Google Shape;104;p16"/>
          <p:cNvSpPr txBox="1">
            <a:spLocks noGrp="1"/>
          </p:cNvSpPr>
          <p:nvPr>
            <p:ph type="sldNum" idx="2"/>
          </p:nvPr>
        </p:nvSpPr>
        <p:spPr bwMode="auto">
          <a:xfrm>
            <a:off x="7936677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9001981" name="Google Shape;105;p16"/>
          <p:cNvSpPr txBox="1"/>
          <p:nvPr/>
        </p:nvSpPr>
        <p:spPr bwMode="auto">
          <a:xfrm>
            <a:off x="3055075" y="4893400"/>
            <a:ext cx="45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dk2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dk2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ection title and description 1 1 1 1" userDrawn="1">
  <p:cSld name="SECTION_TITLE_AND_DESCRIPTION_1_1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1857334" name="Google Shape;114;p18"/>
          <p:cNvSpPr txBox="1">
            <a:spLocks noGrp="1"/>
          </p:cNvSpPr>
          <p:nvPr>
            <p:ph type="title"/>
          </p:nvPr>
        </p:nvSpPr>
        <p:spPr bwMode="auto">
          <a:xfrm>
            <a:off x="987975" y="445025"/>
            <a:ext cx="685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63A3E"/>
              </a:buClr>
              <a:buSzPts val="2800"/>
              <a:buFont typeface="Zilla Slab"/>
              <a:buNone/>
              <a:defRPr b="1">
                <a:solidFill>
                  <a:srgbClr val="363A3E"/>
                </a:solidFill>
                <a:latin typeface="Zilla Slab"/>
                <a:ea typeface="Zilla Slab"/>
                <a:cs typeface="Zilla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40420318" name="Google Shape;115;p18"/>
          <p:cNvSpPr txBox="1">
            <a:spLocks noGrp="1"/>
          </p:cNvSpPr>
          <p:nvPr>
            <p:ph type="body" idx="1"/>
          </p:nvPr>
        </p:nvSpPr>
        <p:spPr bwMode="auto">
          <a:xfrm>
            <a:off x="987975" y="1152475"/>
            <a:ext cx="6451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pic>
        <p:nvPicPr>
          <p:cNvPr id="809656879" name="Google Shape;116;p18"/>
          <p:cNvPicPr/>
          <p:nvPr/>
        </p:nvPicPr>
        <p:blipFill>
          <a:blip r:embed="rId2">
            <a:alphaModFix/>
          </a:blip>
          <a:srcRect l="19075" r="19069"/>
          <a:stretch/>
        </p:blipFill>
        <p:spPr bwMode="auto">
          <a:xfrm>
            <a:off x="-23825" y="-14287"/>
            <a:ext cx="187450" cy="5172076"/>
          </a:xfrm>
          <a:prstGeom prst="rect">
            <a:avLst/>
          </a:prstGeom>
          <a:noFill/>
          <a:ln>
            <a:noFill/>
          </a:ln>
        </p:spPr>
      </p:pic>
      <p:sp>
        <p:nvSpPr>
          <p:cNvPr id="1967175804" name="Google Shape;117;p18"/>
          <p:cNvSpPr txBox="1">
            <a:spLocks noGrp="1"/>
          </p:cNvSpPr>
          <p:nvPr>
            <p:ph type="sldNum" idx="12"/>
          </p:nvPr>
        </p:nvSpPr>
        <p:spPr bwMode="auto">
          <a:xfrm>
            <a:off x="7915383" y="472126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latin typeface="Figtree"/>
                <a:ea typeface="Figtree"/>
                <a:cs typeface="Figtree"/>
              </a:defRPr>
            </a:lvl1pPr>
            <a:lvl2pPr lvl="1" rtl="0">
              <a:buNone/>
              <a:defRPr>
                <a:latin typeface="Figtree"/>
                <a:ea typeface="Figtree"/>
                <a:cs typeface="Figtree"/>
              </a:defRPr>
            </a:lvl2pPr>
            <a:lvl3pPr lvl="2" rtl="0">
              <a:buNone/>
              <a:defRPr>
                <a:latin typeface="Figtree"/>
                <a:ea typeface="Figtree"/>
                <a:cs typeface="Figtree"/>
              </a:defRPr>
            </a:lvl3pPr>
            <a:lvl4pPr lvl="3" rtl="0">
              <a:buNone/>
              <a:defRPr>
                <a:latin typeface="Figtree"/>
                <a:ea typeface="Figtree"/>
                <a:cs typeface="Figtree"/>
              </a:defRPr>
            </a:lvl4pPr>
            <a:lvl5pPr lvl="4" rtl="0">
              <a:buNone/>
              <a:defRPr>
                <a:latin typeface="Figtree"/>
                <a:ea typeface="Figtree"/>
                <a:cs typeface="Figtree"/>
              </a:defRPr>
            </a:lvl5pPr>
            <a:lvl6pPr lvl="5" rtl="0">
              <a:buNone/>
              <a:defRPr>
                <a:latin typeface="Figtree"/>
                <a:ea typeface="Figtree"/>
                <a:cs typeface="Figtree"/>
              </a:defRPr>
            </a:lvl6pPr>
            <a:lvl7pPr lvl="6" rtl="0">
              <a:buNone/>
              <a:defRPr>
                <a:latin typeface="Figtree"/>
                <a:ea typeface="Figtree"/>
                <a:cs typeface="Figtree"/>
              </a:defRPr>
            </a:lvl7pPr>
            <a:lvl8pPr lvl="7" rtl="0">
              <a:buNone/>
              <a:defRPr>
                <a:latin typeface="Figtree"/>
                <a:ea typeface="Figtree"/>
                <a:cs typeface="Figtree"/>
              </a:defRPr>
            </a:lvl8pPr>
            <a:lvl9pPr lvl="8" rtl="0">
              <a:buNone/>
              <a:defRPr>
                <a:latin typeface="Figtree"/>
                <a:ea typeface="Figtree"/>
                <a:cs typeface="Figtre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6578345" name="Google Shape;118;p18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549788" y="4676050"/>
            <a:ext cx="415175" cy="36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7693097" name="Google Shape;119;p18"/>
          <p:cNvSpPr txBox="1"/>
          <p:nvPr/>
        </p:nvSpPr>
        <p:spPr bwMode="auto">
          <a:xfrm>
            <a:off x="3055075" y="4893400"/>
            <a:ext cx="5409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dk2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dk2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body" type="tx" userDrawn="1">
  <p:cSld name="TITLE_AND_BOD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9573853" name="Google Shape;16;p3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63A3E"/>
              </a:buClr>
              <a:buSzPts val="2800"/>
              <a:buFont typeface="Zilla Slab"/>
              <a:buNone/>
              <a:defRPr b="1">
                <a:solidFill>
                  <a:srgbClr val="363A3E"/>
                </a:solidFill>
                <a:latin typeface="Zilla Slab"/>
                <a:ea typeface="Zilla Slab"/>
                <a:cs typeface="Zilla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32677251" name="Google Shape;17;p3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159978074" name="Google Shape;18;p3"/>
          <p:cNvSpPr txBox="1">
            <a:spLocks noGrp="1"/>
          </p:cNvSpPr>
          <p:nvPr>
            <p:ph type="sldNum" idx="12"/>
          </p:nvPr>
        </p:nvSpPr>
        <p:spPr bwMode="auto">
          <a:xfrm>
            <a:off x="7915383" y="456886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Figtree"/>
                <a:ea typeface="Figtree"/>
                <a:cs typeface="Figtree"/>
              </a:defRPr>
            </a:lvl1pPr>
            <a:lvl2pPr lvl="1">
              <a:buNone/>
              <a:defRPr>
                <a:latin typeface="Figtree"/>
                <a:ea typeface="Figtree"/>
                <a:cs typeface="Figtree"/>
              </a:defRPr>
            </a:lvl2pPr>
            <a:lvl3pPr lvl="2">
              <a:buNone/>
              <a:defRPr>
                <a:latin typeface="Figtree"/>
                <a:ea typeface="Figtree"/>
                <a:cs typeface="Figtree"/>
              </a:defRPr>
            </a:lvl3pPr>
            <a:lvl4pPr lvl="3">
              <a:buNone/>
              <a:defRPr>
                <a:latin typeface="Figtree"/>
                <a:ea typeface="Figtree"/>
                <a:cs typeface="Figtree"/>
              </a:defRPr>
            </a:lvl4pPr>
            <a:lvl5pPr lvl="4">
              <a:buNone/>
              <a:defRPr>
                <a:latin typeface="Figtree"/>
                <a:ea typeface="Figtree"/>
                <a:cs typeface="Figtree"/>
              </a:defRPr>
            </a:lvl5pPr>
            <a:lvl6pPr lvl="5">
              <a:buNone/>
              <a:defRPr>
                <a:latin typeface="Figtree"/>
                <a:ea typeface="Figtree"/>
                <a:cs typeface="Figtree"/>
              </a:defRPr>
            </a:lvl6pPr>
            <a:lvl7pPr lvl="6">
              <a:buNone/>
              <a:defRPr>
                <a:latin typeface="Figtree"/>
                <a:ea typeface="Figtree"/>
                <a:cs typeface="Figtree"/>
              </a:defRPr>
            </a:lvl7pPr>
            <a:lvl8pPr lvl="7">
              <a:buNone/>
              <a:defRPr>
                <a:latin typeface="Figtree"/>
                <a:ea typeface="Figtree"/>
                <a:cs typeface="Figtree"/>
              </a:defRPr>
            </a:lvl8pPr>
            <a:lvl9pPr lvl="8">
              <a:buNone/>
              <a:defRPr>
                <a:latin typeface="Figtree"/>
                <a:ea typeface="Figtree"/>
                <a:cs typeface="Figtre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0012749" name="Google Shape;19;p3"/>
          <p:cNvPicPr/>
          <p:nvPr/>
        </p:nvPicPr>
        <p:blipFill>
          <a:blip r:embed="rId2">
            <a:alphaModFix/>
          </a:blip>
          <a:srcRect l="-704" t="5979" r="129"/>
          <a:stretch/>
        </p:blipFill>
        <p:spPr bwMode="auto">
          <a:xfrm>
            <a:off x="-85725" y="4852450"/>
            <a:ext cx="9241626" cy="31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3359164" name="Google Shape;20;p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549788" y="4523650"/>
            <a:ext cx="415175" cy="36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4985634" name="Google Shape;21;p3"/>
          <p:cNvSpPr txBox="1"/>
          <p:nvPr/>
        </p:nvSpPr>
        <p:spPr bwMode="auto">
          <a:xfrm>
            <a:off x="3586525" y="4893400"/>
            <a:ext cx="4877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lt1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Main point" userDrawn="1">
  <p:cSld name="MAIN_POINT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4716127" name="Google Shape;37;p6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5417014" name="Google Shape;38;p6"/>
          <p:cNvSpPr txBox="1">
            <a:spLocks noGrp="1"/>
          </p:cNvSpPr>
          <p:nvPr>
            <p:ph type="title"/>
          </p:nvPr>
        </p:nvSpPr>
        <p:spPr bwMode="auto">
          <a:xfrm>
            <a:off x="685800" y="1143000"/>
            <a:ext cx="6178800" cy="4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53405777" name="Google Shape;39;p6"/>
          <p:cNvSpPr txBox="1">
            <a:spLocks noGrp="1"/>
          </p:cNvSpPr>
          <p:nvPr>
            <p:ph type="subTitle" idx="1"/>
          </p:nvPr>
        </p:nvSpPr>
        <p:spPr bwMode="auto">
          <a:xfrm>
            <a:off x="744975" y="2892200"/>
            <a:ext cx="6533399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51143742" name="Google Shape;40;p6"/>
          <p:cNvSpPr txBox="1"/>
          <p:nvPr/>
        </p:nvSpPr>
        <p:spPr bwMode="auto">
          <a:xfrm>
            <a:off x="3586525" y="4893400"/>
            <a:ext cx="5434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lt1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Main point 1" userDrawn="1">
  <p:cSld name="MAIN_POINT_1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0850436" name="Google Shape;42;p7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8687600" name="Google Shape;43;p7"/>
          <p:cNvSpPr txBox="1">
            <a:spLocks noGrp="1"/>
          </p:cNvSpPr>
          <p:nvPr>
            <p:ph type="title"/>
          </p:nvPr>
        </p:nvSpPr>
        <p:spPr bwMode="auto">
          <a:xfrm>
            <a:off x="685800" y="1143000"/>
            <a:ext cx="6178800" cy="4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198057255" name="Google Shape;44;p7"/>
          <p:cNvSpPr txBox="1">
            <a:spLocks noGrp="1"/>
          </p:cNvSpPr>
          <p:nvPr>
            <p:ph type="subTitle" idx="1"/>
          </p:nvPr>
        </p:nvSpPr>
        <p:spPr bwMode="auto">
          <a:xfrm>
            <a:off x="744975" y="2892200"/>
            <a:ext cx="6533399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81379926" name="Google Shape;45;p7"/>
          <p:cNvSpPr txBox="1"/>
          <p:nvPr/>
        </p:nvSpPr>
        <p:spPr bwMode="auto">
          <a:xfrm>
            <a:off x="3586525" y="4893400"/>
            <a:ext cx="5434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lt1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Main point 2" userDrawn="1">
  <p:cSld name="MAIN_POINT_2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6733422" name="Google Shape;47;p8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069842" name="Google Shape;48;p8"/>
          <p:cNvSpPr txBox="1">
            <a:spLocks noGrp="1"/>
          </p:cNvSpPr>
          <p:nvPr>
            <p:ph type="title"/>
          </p:nvPr>
        </p:nvSpPr>
        <p:spPr bwMode="auto">
          <a:xfrm>
            <a:off x="685800" y="1143000"/>
            <a:ext cx="6178800" cy="4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359818978" name="Google Shape;49;p8"/>
          <p:cNvSpPr txBox="1">
            <a:spLocks noGrp="1"/>
          </p:cNvSpPr>
          <p:nvPr>
            <p:ph type="subTitle" idx="1"/>
          </p:nvPr>
        </p:nvSpPr>
        <p:spPr bwMode="auto">
          <a:xfrm>
            <a:off x="744975" y="2892200"/>
            <a:ext cx="6533399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53334944" name="Google Shape;50;p8"/>
          <p:cNvSpPr txBox="1"/>
          <p:nvPr/>
        </p:nvSpPr>
        <p:spPr bwMode="auto">
          <a:xfrm>
            <a:off x="3586525" y="4893400"/>
            <a:ext cx="5434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lt1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Main point 3" userDrawn="1">
  <p:cSld name="MAIN_POINT_3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33932266" name="Google Shape;52;p9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5154548" name="Google Shape;53;p9"/>
          <p:cNvSpPr txBox="1">
            <a:spLocks noGrp="1"/>
          </p:cNvSpPr>
          <p:nvPr>
            <p:ph type="title"/>
          </p:nvPr>
        </p:nvSpPr>
        <p:spPr bwMode="auto">
          <a:xfrm>
            <a:off x="685800" y="1143000"/>
            <a:ext cx="6178800" cy="4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2028144734" name="Google Shape;54;p9"/>
          <p:cNvSpPr txBox="1">
            <a:spLocks noGrp="1"/>
          </p:cNvSpPr>
          <p:nvPr>
            <p:ph type="subTitle" idx="1"/>
          </p:nvPr>
        </p:nvSpPr>
        <p:spPr bwMode="auto">
          <a:xfrm>
            <a:off x="744975" y="2892200"/>
            <a:ext cx="6533399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66515884" name="Google Shape;55;p9"/>
          <p:cNvSpPr txBox="1"/>
          <p:nvPr/>
        </p:nvSpPr>
        <p:spPr bwMode="auto">
          <a:xfrm>
            <a:off x="3586525" y="4893400"/>
            <a:ext cx="5434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lt1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Main point 3 1" userDrawn="1">
  <p:cSld name="MAIN_POINT_3_1"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609940" name="Google Shape;57;p10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9617245" name="Google Shape;58;p10"/>
          <p:cNvSpPr txBox="1">
            <a:spLocks noGrp="1"/>
          </p:cNvSpPr>
          <p:nvPr>
            <p:ph type="title"/>
          </p:nvPr>
        </p:nvSpPr>
        <p:spPr bwMode="auto">
          <a:xfrm>
            <a:off x="685800" y="1143000"/>
            <a:ext cx="6178800" cy="4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433871416" name="Google Shape;59;p10"/>
          <p:cNvSpPr txBox="1">
            <a:spLocks noGrp="1"/>
          </p:cNvSpPr>
          <p:nvPr>
            <p:ph type="subTitle" idx="1"/>
          </p:nvPr>
        </p:nvSpPr>
        <p:spPr bwMode="auto">
          <a:xfrm>
            <a:off x="744975" y="2892200"/>
            <a:ext cx="6533399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76482768" name="Google Shape;60;p10"/>
          <p:cNvSpPr txBox="1"/>
          <p:nvPr/>
        </p:nvSpPr>
        <p:spPr bwMode="auto">
          <a:xfrm>
            <a:off x="3586525" y="4893400"/>
            <a:ext cx="5434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lt1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body 2 1" userDrawn="1">
  <p:cSld name="TITLE_AND_BODY_2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59838829" name="Google Shape;62;p11"/>
          <p:cNvPicPr/>
          <p:nvPr/>
        </p:nvPicPr>
        <p:blipFill>
          <a:blip r:embed="rId2">
            <a:alphaModFix/>
          </a:blip>
          <a:srcRect l="-450" t="4027" r="450" b="4027"/>
          <a:stretch/>
        </p:blipFill>
        <p:spPr bwMode="auto">
          <a:xfrm>
            <a:off x="-63350" y="4538475"/>
            <a:ext cx="9236797" cy="63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2975091" name="Google Shape;63;p11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565178" y="4720125"/>
            <a:ext cx="346299" cy="2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415953395" name="Google Shape;64;p11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63A3E"/>
              </a:buClr>
              <a:buSzPts val="2800"/>
              <a:buFont typeface="Zilla Slab"/>
              <a:buNone/>
              <a:defRPr b="1">
                <a:solidFill>
                  <a:srgbClr val="363A3E"/>
                </a:solidFill>
                <a:latin typeface="Zilla Slab"/>
                <a:ea typeface="Zilla Slab"/>
                <a:cs typeface="Zilla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8970470" name="Google Shape;65;p11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213565236" name="Google Shape;66;p11"/>
          <p:cNvSpPr txBox="1">
            <a:spLocks noGrp="1"/>
          </p:cNvSpPr>
          <p:nvPr>
            <p:ph type="sldNum" idx="12"/>
          </p:nvPr>
        </p:nvSpPr>
        <p:spPr bwMode="auto">
          <a:xfrm>
            <a:off x="7921833" y="47036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1pPr>
            <a:lvl2pPr lvl="1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2pPr>
            <a:lvl3pPr lvl="2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3pPr>
            <a:lvl4pPr lvl="3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4pPr>
            <a:lvl5pPr lvl="4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5pPr>
            <a:lvl6pPr lvl="5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6pPr>
            <a:lvl7pPr lvl="6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7pPr>
            <a:lvl8pPr lvl="7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8pPr>
            <a:lvl9pPr lvl="8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5671045" name="Google Shape;67;p11"/>
          <p:cNvSpPr txBox="1"/>
          <p:nvPr/>
        </p:nvSpPr>
        <p:spPr bwMode="auto">
          <a:xfrm>
            <a:off x="3586525" y="4893400"/>
            <a:ext cx="4884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lt1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body 2 1 1" userDrawn="1">
  <p:cSld name="TITLE_AND_BODY_2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041478071" name="Google Shape;69;p12"/>
          <p:cNvPicPr/>
          <p:nvPr/>
        </p:nvPicPr>
        <p:blipFill>
          <a:blip r:embed="rId2">
            <a:alphaModFix/>
          </a:blip>
          <a:srcRect t="4027" b="4027"/>
          <a:stretch/>
        </p:blipFill>
        <p:spPr bwMode="auto">
          <a:xfrm>
            <a:off x="-23800" y="4538475"/>
            <a:ext cx="9197251" cy="63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334792" name="Google Shape;70;p12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565178" y="4720125"/>
            <a:ext cx="346299" cy="2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3988581" name="Google Shape;71;p12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63A3E"/>
              </a:buClr>
              <a:buSzPts val="2800"/>
              <a:buFont typeface="Zilla Slab"/>
              <a:buNone/>
              <a:defRPr b="1">
                <a:solidFill>
                  <a:srgbClr val="363A3E"/>
                </a:solidFill>
                <a:latin typeface="Zilla Slab"/>
                <a:ea typeface="Zilla Slab"/>
                <a:cs typeface="Zilla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02583962" name="Google Shape;72;p12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  <a:defRPr>
                <a:latin typeface="Figtree"/>
                <a:ea typeface="Figtree"/>
                <a:cs typeface="Figtre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○"/>
              <a:defRPr>
                <a:latin typeface="Figtree"/>
                <a:ea typeface="Figtree"/>
                <a:cs typeface="Figtre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■"/>
              <a:defRPr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497457658" name="Google Shape;73;p12"/>
          <p:cNvSpPr txBox="1">
            <a:spLocks noGrp="1"/>
          </p:cNvSpPr>
          <p:nvPr>
            <p:ph type="sldNum" idx="12"/>
          </p:nvPr>
        </p:nvSpPr>
        <p:spPr bwMode="auto">
          <a:xfrm>
            <a:off x="7921833" y="47036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1pPr>
            <a:lvl2pPr lvl="1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2pPr>
            <a:lvl3pPr lvl="2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3pPr>
            <a:lvl4pPr lvl="3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4pPr>
            <a:lvl5pPr lvl="4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5pPr>
            <a:lvl6pPr lvl="5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6pPr>
            <a:lvl7pPr lvl="6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7pPr>
            <a:lvl8pPr lvl="7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8pPr>
            <a:lvl9pPr lvl="8" rtl="0">
              <a:buNone/>
              <a:defRPr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7009730" name="Google Shape;74;p12"/>
          <p:cNvSpPr txBox="1"/>
          <p:nvPr/>
        </p:nvSpPr>
        <p:spPr bwMode="auto">
          <a:xfrm>
            <a:off x="3586525" y="4893400"/>
            <a:ext cx="4884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00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Private &amp; Confidential to Everest Systems- Do not duplicate or distribute</a:t>
            </a:r>
            <a:endParaRPr sz="1000">
              <a:solidFill>
                <a:schemeClr val="lt1"/>
              </a:solidFill>
              <a:latin typeface="Figtree"/>
              <a:ea typeface="Figtree"/>
              <a:cs typeface="Figtre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0541832" name="Google Shape;6;p1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63A3E"/>
              </a:buClr>
              <a:buSzPts val="2800"/>
              <a:buFont typeface="Zilla Slab"/>
              <a:buNone/>
              <a:defRPr sz="2800" b="1">
                <a:solidFill>
                  <a:srgbClr val="363A3E"/>
                </a:solidFill>
                <a:latin typeface="Zilla Slab"/>
                <a:ea typeface="Zilla Slab"/>
                <a:cs typeface="Zilla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302169494" name="Google Shape;7;p1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gtree"/>
              <a:buChar char="●"/>
              <a:defRPr sz="1800"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1pPr>
            <a:lvl2pPr marL="914400" lvl="1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Char char="○"/>
              <a:defRPr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2pPr>
            <a:lvl3pPr marL="1371600" lvl="2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Char char="■"/>
              <a:defRPr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3pPr>
            <a:lvl4pPr marL="1828800" lvl="3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Char char="●"/>
              <a:defRPr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4pPr>
            <a:lvl5pPr marL="2286000" lvl="4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Char char="○"/>
              <a:defRPr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5pPr>
            <a:lvl6pPr marL="2743200" lvl="5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Char char="■"/>
              <a:defRPr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6pPr>
            <a:lvl7pPr marL="3200400" lvl="6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Char char="●"/>
              <a:defRPr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7pPr>
            <a:lvl8pPr marL="3657600" lvl="7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Char char="○"/>
              <a:defRPr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8pPr>
            <a:lvl9pPr marL="4114800" lvl="8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Char char="■"/>
              <a:defRPr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369927552" name="Google Shape;8;p1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5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63063727" name="Google Shape;131;p20"/>
          <p:cNvSpPr txBox="1">
            <a:spLocks noGrp="1"/>
          </p:cNvSpPr>
          <p:nvPr>
            <p:ph type="title"/>
          </p:nvPr>
        </p:nvSpPr>
        <p:spPr bwMode="auto">
          <a:xfrm>
            <a:off x="371650" y="1574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  <a:defRPr/>
            </a:pPr>
            <a:r>
              <a:rPr lang="en" sz="2450"/>
              <a:t>Feature Review</a:t>
            </a:r>
            <a:endParaRPr sz="2450"/>
          </a:p>
        </p:txBody>
      </p:sp>
      <p:sp>
        <p:nvSpPr>
          <p:cNvPr id="286719009" name="Google Shape;132;p20"/>
          <p:cNvSpPr txBox="1">
            <a:spLocks noGrp="1"/>
          </p:cNvSpPr>
          <p:nvPr>
            <p:ph type="subTitle" idx="1"/>
          </p:nvPr>
        </p:nvSpPr>
        <p:spPr bwMode="auto">
          <a:xfrm>
            <a:off x="371650" y="2609351"/>
            <a:ext cx="3192000" cy="7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  <a:defRPr/>
            </a:pPr>
            <a:r>
              <a:rPr lang="en" dirty="0"/>
              <a:t>Rami Ibrahimi</a:t>
            </a:r>
            <a:endParaRPr dirty="0"/>
          </a:p>
        </p:txBody>
      </p:sp>
      <p:sp>
        <p:nvSpPr>
          <p:cNvPr id="1624540333" name="Google Shape;132;p20"/>
          <p:cNvSpPr txBox="1"/>
          <p:nvPr/>
        </p:nvSpPr>
        <p:spPr bwMode="auto">
          <a:xfrm>
            <a:off x="371650" y="1991026"/>
            <a:ext cx="3191999" cy="7742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gtree"/>
              <a:buNone/>
              <a:defRPr sz="1600" b="0" i="0" u="none" strike="noStrike" cap="none">
                <a:solidFill>
                  <a:schemeClr val="lt1"/>
                </a:solidFill>
                <a:latin typeface="Figtree"/>
                <a:ea typeface="Figtree"/>
                <a:cs typeface="Figtree"/>
              </a:defRPr>
            </a:lvl1pPr>
            <a:lvl2pPr marL="914400" marR="0" lvl="1" indent="-317499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None/>
              <a:defRPr sz="1400" b="0" i="0" u="none" strike="noStrike" cap="none"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2pPr>
            <a:lvl3pPr marL="1371600" marR="0" lvl="2" indent="-317499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None/>
              <a:defRPr sz="1400" b="0" i="0" u="none" strike="noStrike" cap="none"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3pPr>
            <a:lvl4pPr marL="1828800" marR="0" lvl="3" indent="-317499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None/>
              <a:defRPr sz="1400" b="0" i="0" u="none" strike="noStrike" cap="none"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4pPr>
            <a:lvl5pPr marL="2286000" marR="0" lvl="4" indent="-317499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None/>
              <a:defRPr sz="1400" b="0" i="0" u="none" strike="noStrike" cap="none"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5pPr>
            <a:lvl6pPr marL="2743200" marR="0" lvl="5" indent="-317499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None/>
              <a:defRPr sz="1400" b="0" i="0" u="none" strike="noStrike" cap="none"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6pPr>
            <a:lvl7pPr marL="3200400" marR="0" lvl="6" indent="-317499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None/>
              <a:defRPr sz="1400" b="0" i="0" u="none" strike="noStrike" cap="none"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7pPr>
            <a:lvl8pPr marL="3657600" marR="0" lvl="7" indent="-317499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None/>
              <a:defRPr sz="1400" b="0" i="0" u="none" strike="noStrike" cap="none"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8pPr>
            <a:lvl9pPr marL="4114800" marR="0" lvl="8" indent="-317499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gtree"/>
              <a:buNone/>
              <a:defRPr sz="1400" b="0" i="0" u="none" strike="noStrike" cap="none">
                <a:solidFill>
                  <a:schemeClr val="dk2"/>
                </a:solidFill>
                <a:latin typeface="Figtree"/>
                <a:ea typeface="Figtree"/>
                <a:cs typeface="Figtre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199"/>
              </a:spcAft>
              <a:buNone/>
              <a:defRPr/>
            </a:pPr>
            <a:r>
              <a:rPr lang="en" sz="1600" b="0" i="0" u="none" strike="noStrike" cap="none" spc="0" dirty="0">
                <a:solidFill>
                  <a:schemeClr val="lt1"/>
                </a:solidFill>
                <a:latin typeface="Figtree"/>
                <a:ea typeface="Figtree"/>
                <a:cs typeface="Figtree"/>
              </a:rPr>
              <a:t>August 2025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80A00D-ABEB-E6EA-C48B-FDC93EBCFB93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63EEB566-1E55-5E1D-5B2F-974B4EECA939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704449-2C8A-CE60-1C03-82D0D80E9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5938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Business Value &amp; ROI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6ECA6CE-3AA5-9E25-A318-AFBCDA2AFE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705792"/>
              </p:ext>
            </p:extLst>
          </p:nvPr>
        </p:nvGraphicFramePr>
        <p:xfrm>
          <a:off x="387163" y="766193"/>
          <a:ext cx="8369673" cy="240792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2789891">
                  <a:extLst>
                    <a:ext uri="{9D8B030D-6E8A-4147-A177-3AD203B41FA5}">
                      <a16:colId xmlns:a16="http://schemas.microsoft.com/office/drawing/2014/main" val="3064164333"/>
                    </a:ext>
                  </a:extLst>
                </a:gridCol>
                <a:gridCol w="2789891">
                  <a:extLst>
                    <a:ext uri="{9D8B030D-6E8A-4147-A177-3AD203B41FA5}">
                      <a16:colId xmlns:a16="http://schemas.microsoft.com/office/drawing/2014/main" val="4088271924"/>
                    </a:ext>
                  </a:extLst>
                </a:gridCol>
                <a:gridCol w="2789891">
                  <a:extLst>
                    <a:ext uri="{9D8B030D-6E8A-4147-A177-3AD203B41FA5}">
                      <a16:colId xmlns:a16="http://schemas.microsoft.com/office/drawing/2014/main" val="2588121447"/>
                    </a:ext>
                  </a:extLst>
                </a:gridCol>
              </a:tblGrid>
              <a:tr h="2097509">
                <a:tc>
                  <a:txBody>
                    <a:bodyPr/>
                    <a:lstStyle/>
                    <a:p>
                      <a:pPr algn="l"/>
                      <a:r>
                        <a:rPr lang="en-US" u="none" dirty="0">
                          <a:solidFill>
                            <a:srgbClr val="DC2626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💵 INVESTMENT</a:t>
                      </a:r>
                    </a:p>
                    <a:p>
                      <a:pPr algn="l"/>
                      <a:endParaRPr lang="en-US" u="sng" dirty="0">
                        <a:solidFill>
                          <a:srgbClr val="DC2626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u="none" dirty="0">
                          <a:solidFill>
                            <a:srgbClr val="1A1A1A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One-Time Cost</a:t>
                      </a:r>
                    </a:p>
                    <a:p>
                      <a:pPr algn="l"/>
                      <a:r>
                        <a:rPr lang="en-US" sz="1100" b="0" u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Development &amp; Implementation</a:t>
                      </a:r>
                    </a:p>
                    <a:p>
                      <a:pPr algn="l"/>
                      <a:r>
                        <a:rPr lang="en-US" sz="1100" b="0" u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$120,000</a:t>
                      </a:r>
                    </a:p>
                    <a:p>
                      <a:pPr algn="l"/>
                      <a:endParaRPr lang="en-US" sz="1100" b="0" u="none" dirty="0">
                        <a:solidFill>
                          <a:srgbClr val="6B7280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sz="1100" b="0" u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Training &amp; Change Management</a:t>
                      </a:r>
                    </a:p>
                    <a:p>
                      <a:pPr algn="l"/>
                      <a:r>
                        <a:rPr lang="en-US" sz="1100" b="0" u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$20,000</a:t>
                      </a:r>
                    </a:p>
                    <a:p>
                      <a:pPr algn="l"/>
                      <a:endParaRPr lang="en-US" sz="1100" b="0" u="none" dirty="0">
                        <a:solidFill>
                          <a:srgbClr val="6B7280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sz="1100" b="0" u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ML Model Training</a:t>
                      </a:r>
                    </a:p>
                    <a:p>
                      <a:pPr algn="l"/>
                      <a:r>
                        <a:rPr lang="en-US" sz="1100" b="0" u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$10,000</a:t>
                      </a:r>
                    </a:p>
                    <a:p>
                      <a:pPr algn="l"/>
                      <a:endParaRPr lang="en-US" sz="1100" b="0" u="none" dirty="0">
                        <a:solidFill>
                          <a:srgbClr val="6B7280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sz="1100" b="1" u="none" dirty="0">
                          <a:solidFill>
                            <a:schemeClr val="tx1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Total Investment: $150,000</a:t>
                      </a:r>
                    </a:p>
                  </a:txBody>
                  <a:tcPr>
                    <a:solidFill>
                      <a:srgbClr val="FEE2F4">
                        <a:alpha val="1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u="none" dirty="0">
                          <a:solidFill>
                            <a:srgbClr val="059669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📈 ANNUAL RETURNS</a:t>
                      </a:r>
                    </a:p>
                    <a:p>
                      <a:pPr algn="l"/>
                      <a:endParaRPr lang="en-US" u="sng" dirty="0">
                        <a:solidFill>
                          <a:srgbClr val="059669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u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Recurring Benefits </a:t>
                      </a:r>
                    </a:p>
                    <a:p>
                      <a:pPr algn="l"/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Stockout Reduction (50%)</a:t>
                      </a:r>
                    </a:p>
                    <a:p>
                      <a:pPr algn="l"/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$300,000</a:t>
                      </a:r>
                    </a:p>
                    <a:p>
                      <a:pPr algn="l"/>
                      <a:endParaRPr lang="en-US" sz="1100" b="0" i="0" u="none" strike="noStrike" cap="none" dirty="0">
                        <a:solidFill>
                          <a:srgbClr val="6B7280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Inventory Reduction (20%)</a:t>
                      </a:r>
                    </a:p>
                    <a:p>
                      <a:pPr algn="l"/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$200,000</a:t>
                      </a:r>
                    </a:p>
                    <a:p>
                      <a:pPr algn="l"/>
                      <a:endParaRPr lang="en-US" sz="1100" b="0" i="0" u="none" strike="noStrike" cap="none" dirty="0">
                        <a:solidFill>
                          <a:srgbClr val="6B7280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Labor Savings (3+ </a:t>
                      </a:r>
                      <a:r>
                        <a:rPr lang="en-US" sz="1100" b="0" i="0" u="none" strike="noStrike" cap="none" dirty="0" err="1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hrs</a:t>
                      </a:r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/week)</a:t>
                      </a:r>
                    </a:p>
                    <a:p>
                      <a:pPr algn="l"/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$100,000</a:t>
                      </a:r>
                    </a:p>
                    <a:p>
                      <a:pPr algn="l"/>
                      <a:endParaRPr lang="en-US" sz="1100" b="0" i="0" u="none" strike="noStrike" cap="none" dirty="0">
                        <a:solidFill>
                          <a:srgbClr val="6B7280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Total Annual Benefit: $600,000</a:t>
                      </a:r>
                    </a:p>
                  </a:txBody>
                  <a:tcPr>
                    <a:solidFill>
                      <a:srgbClr val="D1FAF4">
                        <a:alpha val="1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</a:t>
                      </a:r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💰 ROI SUMMARY</a:t>
                      </a:r>
                    </a:p>
                    <a:p>
                      <a:pPr algn="ctr"/>
                      <a:endParaRPr lang="en-US" sz="1100" b="1" i="0" u="none" strike="noStrike" cap="none" dirty="0">
                        <a:solidFill>
                          <a:schemeClr val="tx1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ctr"/>
                      <a:endParaRPr lang="en-US" sz="1100" b="1" i="0" u="none" strike="noStrike" cap="none" dirty="0">
                        <a:solidFill>
                          <a:schemeClr val="tx1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ctr"/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Payback Period: 3 months</a:t>
                      </a:r>
                    </a:p>
                    <a:p>
                      <a:pPr algn="ctr"/>
                      <a:endParaRPr lang="en-US" sz="1100" b="1" i="0" u="none" strike="noStrike" cap="none" dirty="0">
                        <a:solidFill>
                          <a:schemeClr val="tx1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ctr"/>
                      <a:endParaRPr lang="en-US" sz="1100" b="1" i="0" u="none" strike="noStrike" cap="none" dirty="0">
                        <a:solidFill>
                          <a:schemeClr val="tx1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ctr"/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5-Year NPV: $2.1M</a:t>
                      </a:r>
                    </a:p>
                    <a:p>
                      <a:pPr algn="ctr"/>
                      <a:endParaRPr lang="en-US" sz="1100" b="1" i="0" u="none" strike="noStrike" cap="none" dirty="0">
                        <a:solidFill>
                          <a:schemeClr val="tx1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ctr"/>
                      <a:endParaRPr lang="en-US" sz="1100" b="1" i="0" u="none" strike="noStrike" cap="none" dirty="0">
                        <a:solidFill>
                          <a:schemeClr val="tx1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ctr"/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IRR: 400% </a:t>
                      </a:r>
                    </a:p>
                  </a:txBody>
                  <a:tcPr>
                    <a:solidFill>
                      <a:schemeClr val="bg1">
                        <a:alpha val="10196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0064010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0A5A63D-2639-7632-CD8A-FF8D605D5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9373886"/>
              </p:ext>
            </p:extLst>
          </p:nvPr>
        </p:nvGraphicFramePr>
        <p:xfrm>
          <a:off x="1278662" y="3887934"/>
          <a:ext cx="6308652" cy="828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7163">
                  <a:extLst>
                    <a:ext uri="{9D8B030D-6E8A-4147-A177-3AD203B41FA5}">
                      <a16:colId xmlns:a16="http://schemas.microsoft.com/office/drawing/2014/main" val="888082609"/>
                    </a:ext>
                  </a:extLst>
                </a:gridCol>
                <a:gridCol w="1577163">
                  <a:extLst>
                    <a:ext uri="{9D8B030D-6E8A-4147-A177-3AD203B41FA5}">
                      <a16:colId xmlns:a16="http://schemas.microsoft.com/office/drawing/2014/main" val="3379202701"/>
                    </a:ext>
                  </a:extLst>
                </a:gridCol>
                <a:gridCol w="1577163">
                  <a:extLst>
                    <a:ext uri="{9D8B030D-6E8A-4147-A177-3AD203B41FA5}">
                      <a16:colId xmlns:a16="http://schemas.microsoft.com/office/drawing/2014/main" val="3336175625"/>
                    </a:ext>
                  </a:extLst>
                </a:gridCol>
                <a:gridCol w="1577163">
                  <a:extLst>
                    <a:ext uri="{9D8B030D-6E8A-4147-A177-3AD203B41FA5}">
                      <a16:colId xmlns:a16="http://schemas.microsoft.com/office/drawing/2014/main" val="2157126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1E40AF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Planning Speed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1E40AF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Forecast Accuracy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1E40AF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Exception Response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1E40AF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Scalability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84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0B981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80% faster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4hr → 45min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0B981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+15-20%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improvement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0B981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Proactive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vs Reactive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0B981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10K+ SKUs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supported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195002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90DF1BB-69EE-19A0-601C-10E8F42C747F}"/>
              </a:ext>
            </a:extLst>
          </p:cNvPr>
          <p:cNvSpPr txBox="1"/>
          <p:nvPr/>
        </p:nvSpPr>
        <p:spPr bwMode="auto">
          <a:xfrm>
            <a:off x="2967683" y="3518602"/>
            <a:ext cx="2930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1E40AF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🏆 Competitive Advantage</a:t>
            </a:r>
          </a:p>
        </p:txBody>
      </p:sp>
    </p:spTree>
    <p:extLst>
      <p:ext uri="{BB962C8B-B14F-4D97-AF65-F5344CB8AC3E}">
        <p14:creationId xmlns:p14="http://schemas.microsoft.com/office/powerpoint/2010/main" val="3689292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E7D725-EDE4-DAF8-0866-DC14A575AD98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64A818CB-C7BB-9B56-8D46-45E7191583DB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DF103E-C4FE-40B8-4949-AD12D15D1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5938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Open Questions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63D1A1-8AED-3E6D-8ACF-F3FC52BEB206}"/>
              </a:ext>
            </a:extLst>
          </p:cNvPr>
          <p:cNvSpPr txBox="1"/>
          <p:nvPr/>
        </p:nvSpPr>
        <p:spPr>
          <a:xfrm>
            <a:off x="2334047" y="816356"/>
            <a:ext cx="4475905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1. ML Model Strategy</a:t>
            </a:r>
          </a:p>
          <a:p>
            <a:r>
              <a:rPr lang="en-US" sz="1100" dirty="0">
                <a:solidFill>
                  <a:srgbClr val="6B7280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Should we include external signals (weather, events) from day one, </a:t>
            </a:r>
          </a:p>
          <a:p>
            <a:r>
              <a:rPr lang="en-US" sz="1100" dirty="0">
                <a:solidFill>
                  <a:srgbClr val="6B7280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or phase them in after establishing baseline accuracy?</a:t>
            </a:r>
          </a:p>
          <a:p>
            <a:endParaRPr lang="en-US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2. User Experience  </a:t>
            </a:r>
          </a:p>
          <a:p>
            <a:r>
              <a:rPr lang="en-US" sz="1100" dirty="0">
                <a:solidFill>
                  <a:srgbClr val="6B7280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How aggressive should auto-approval thresholds be initially?</a:t>
            </a:r>
          </a:p>
          <a:p>
            <a:r>
              <a:rPr lang="en-US" sz="1100" dirty="0">
                <a:solidFill>
                  <a:srgbClr val="6B7280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Start conservative or trust the AI?</a:t>
            </a:r>
          </a:p>
          <a:p>
            <a:endParaRPr lang="en-US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3. Rollout Approach</a:t>
            </a:r>
          </a:p>
          <a:p>
            <a:r>
              <a:rPr lang="en-US" sz="1100" dirty="0">
                <a:solidFill>
                  <a:srgbClr val="6B7280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Pilot with one geography or all three simultaneously?</a:t>
            </a:r>
          </a:p>
          <a:p>
            <a:r>
              <a:rPr lang="en-US" sz="1100" dirty="0">
                <a:solidFill>
                  <a:srgbClr val="6B7280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High-value SKUs first or full catalog?</a:t>
            </a:r>
          </a:p>
          <a:p>
            <a:endParaRPr lang="en-US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4. Integration Priorities</a:t>
            </a:r>
          </a:p>
          <a:p>
            <a:r>
              <a:rPr lang="en-US" sz="1100" dirty="0">
                <a:solidFill>
                  <a:srgbClr val="6B7280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Which downstream systems need real-time vs batch updates?</a:t>
            </a:r>
          </a:p>
          <a:p>
            <a:r>
              <a:rPr lang="en-US" sz="1100" dirty="0">
                <a:solidFill>
                  <a:srgbClr val="6B7280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Build APIs for third-party tools immediately?</a:t>
            </a:r>
          </a:p>
          <a:p>
            <a:endParaRPr lang="en-US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5. Change Management</a:t>
            </a:r>
          </a:p>
          <a:p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</a:t>
            </a:r>
            <a:r>
              <a:rPr lang="en-US" sz="1100" dirty="0">
                <a:solidFill>
                  <a:srgbClr val="6B7280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How long should we run Excel processes in parallel?</a:t>
            </a:r>
          </a:p>
          <a:p>
            <a:r>
              <a:rPr lang="en-US" sz="1100" dirty="0">
                <a:solidFill>
                  <a:srgbClr val="6B7280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What KPIs trigger full automation?</a:t>
            </a:r>
          </a:p>
        </p:txBody>
      </p:sp>
    </p:spTree>
    <p:extLst>
      <p:ext uri="{BB962C8B-B14F-4D97-AF65-F5344CB8AC3E}">
        <p14:creationId xmlns:p14="http://schemas.microsoft.com/office/powerpoint/2010/main" val="953420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95DA72-27E6-40FE-F2A0-80630BE242BD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EE3CD4D3-D3A5-98CE-9604-405F7331D74E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E26024-D1B4-F9F9-49D6-F2C2EBB74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5938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Appendix 1 – News Vendor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BF4776-2695-1ADA-7172-38714C36A5FE}"/>
                  </a:ext>
                </a:extLst>
              </p:cNvPr>
              <p:cNvSpPr txBox="1"/>
              <p:nvPr/>
            </p:nvSpPr>
            <p:spPr>
              <a:xfrm>
                <a:off x="1812943" y="966580"/>
                <a:ext cx="5518114" cy="21236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b="1" dirty="0">
                    <a:solidFill>
                      <a:srgbClr val="1E40AF"/>
                    </a:solidFill>
                    <a:latin typeface="Cambria Math" panose="02040503050406030204" pitchFamily="18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Basic Cost Equations: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𝐸𝑥𝑝𝑒𝑐𝑡𝑒𝑑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𝑐𝑜𝑠𝑡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𝑜𝑓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𝑜𝑣𝑒𝑟𝑠𝑡𝑜𝑐𝑘𝑖𝑛𝑔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𝑃𝑟𝑜𝑏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𝐷𝑒𝑚𝑎𝑛𝑑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&lt;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𝑄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*) ×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𝐶𝑜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𝐹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𝑄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*) ×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𝐶𝑜</m:t>
                      </m:r>
                    </m:oMath>
                  </m:oMathPara>
                </a14:m>
                <a:endParaRPr lang="en-US" sz="11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endParaRPr lang="en-US" sz="11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𝐸𝑥𝑝𝑒𝑐𝑡𝑒𝑑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𝑐𝑜𝑠𝑡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𝑜𝑓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𝑢𝑛𝑑𝑒𝑟𝑠𝑡𝑜𝑐𝑘𝑖𝑛𝑔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𝑃𝑟𝑜𝑏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𝐷𝑒𝑚𝑎𝑛𝑑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&gt;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𝑄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*) ×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𝐶𝑢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[1 -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𝐹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𝑄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*)] ×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𝐶𝑢</m:t>
                      </m:r>
                    </m:oMath>
                  </m:oMathPara>
                </a14:m>
                <a:endParaRPr lang="en-US" sz="11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endParaRPr lang="en-US" sz="11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r>
                  <a:rPr lang="en-US" sz="1100" b="1" dirty="0">
                    <a:solidFill>
                      <a:srgbClr val="1E40AF"/>
                    </a:solidFill>
                    <a:latin typeface="Cambria Math" panose="02040503050406030204" pitchFamily="18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Newsvendor Critical Ratio:</a:t>
                </a:r>
                <a:endParaRPr lang="en-US" sz="1100" i="1" dirty="0">
                  <a:latin typeface="Cambria Math" panose="02040503050406030204" pitchFamily="18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𝐹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𝑄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*) =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𝐶𝑢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/ 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𝐶𝑢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+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𝐶𝑜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)</m:t>
                      </m:r>
                    </m:oMath>
                  </m:oMathPara>
                </a14:m>
                <a:endParaRPr lang="en-US" sz="11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r>
                  <a:rPr lang="en-US" sz="1100" dirty="0">
                    <a:latin typeface="Segoe UI Historic" panose="020B0502040204020203" pitchFamily="34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Where: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𝑄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* =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𝑂𝑝𝑡𝑖𝑚𝑎𝑙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𝑜𝑟𝑑𝑒𝑟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𝑞𝑢𝑎𝑛𝑡𝑖𝑡𝑦</m:t>
                      </m:r>
                    </m:oMath>
                  </m:oMathPara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𝐶𝑜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𝑂𝑣𝑒𝑟𝑠𝑡𝑜𝑐𝑘𝑖𝑛𝑔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𝑐𝑜𝑠𝑡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𝑙𝑜𝑠𝑠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𝑝𝑒𝑟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𝑢𝑛𝑖𝑡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𝑜𝑓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𝑙𝑒𝑓𝑡𝑜𝑣𝑒𝑟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𝑖𝑛𝑣𝑒𝑛𝑡𝑜𝑟𝑦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)</m:t>
                      </m:r>
                    </m:oMath>
                  </m:oMathPara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𝐶𝑢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𝑈𝑛𝑑𝑒𝑟𝑠𝑡𝑜𝑐𝑘𝑖𝑛𝑔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𝑐𝑜𝑠𝑡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𝑙𝑜𝑠𝑠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𝑜𝑓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𝑚𝑎𝑟𝑔𝑖𝑛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𝑝𝑒𝑟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𝑢𝑛𝑖𝑡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𝑜𝑓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𝑙𝑜𝑠𝑡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𝑠𝑎𝑙𝑒𝑠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)</m:t>
                      </m:r>
                    </m:oMath>
                  </m:oMathPara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𝐹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𝑄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*) =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𝐶𝑢𝑚𝑢𝑙𝑎𝑡𝑖𝑣𝑒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𝑝𝑟𝑜𝑏𝑎𝑏𝑖𝑙𝑖𝑡𝑦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𝑓𝑢𝑛𝑐𝑡𝑖𝑜𝑛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𝑝𝑟𝑜𝑏𝑎𝑏𝑖𝑙𝑖𝑡𝑦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𝑡h𝑎𝑡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𝑑𝑒𝑚𝑎𝑛𝑑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&lt;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𝑄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*)</m:t>
                      </m:r>
                    </m:oMath>
                  </m:oMathPara>
                </a14:m>
              </a:p>
              <a:p/>
              <a:p/>
              <a:p>
                <a:endParaRPr lang="en-US" sz="11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BF4776-2695-1ADA-7172-38714C36A5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2943" y="966580"/>
                <a:ext cx="5518114" cy="21236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5337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7E230B-231F-FD1D-2A14-A999381ECC0D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58A90FEC-F543-5FE2-E9E1-055411C4EDC3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7D0111-1936-6871-FDC9-725E3D77F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5938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Appendix 2 – Periodic Review System and Safety Stock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C2DC877-C951-2B5F-0CB8-12CF9C9006D7}"/>
                  </a:ext>
                </a:extLst>
              </p:cNvPr>
              <p:cNvSpPr txBox="1"/>
              <p:nvPr/>
            </p:nvSpPr>
            <p:spPr bwMode="auto">
              <a:xfrm>
                <a:off x="311700" y="808638"/>
                <a:ext cx="4926220" cy="31519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b="1" dirty="0">
                    <a:solidFill>
                      <a:srgbClr val="1E40AF"/>
                    </a:solidFill>
                    <a:latin typeface="Cambria Math" panose="02040503050406030204" pitchFamily="18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Inventory Position:</a:t>
                </a:r>
                <a:endParaRPr lang="en-US" sz="1100" i="1" dirty="0">
                  <a:latin typeface="Cambria Math" panose="02040503050406030204" pitchFamily="18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𝐼𝑃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𝑂𝑛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−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h𝑎𝑛𝑑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𝑖𝑛𝑣𝑒𝑛𝑡𝑜𝑟𝑦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+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𝑂𝑛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−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𝑜𝑟𝑑𝑒𝑟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𝑞𝑢𝑎𝑛𝑡𝑖𝑡𝑖𝑒𝑠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−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𝐵𝑎𝑐𝑘𝑜𝑟𝑑𝑒𝑟𝑠</m:t>
                      </m:r>
                    </m:oMath>
                  </m:oMathPara>
                </a14:m>
                <a:endParaRPr lang="en-US" sz="11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endParaRPr lang="en-US" sz="11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r>
                  <a:rPr lang="en-US" sz="1100" b="1" dirty="0">
                    <a:solidFill>
                      <a:srgbClr val="1E40AF"/>
                    </a:solidFill>
                    <a:latin typeface="Cambria Math" panose="02040503050406030204" pitchFamily="18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Target Level:</a:t>
                </a:r>
                <a:endParaRPr lang="en-US" sz="11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𝑇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𝐹𝑜𝑟𝑒𝑐𝑎𝑠𝑡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𝑜𝑓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𝑑𝑒𝑚𝑎𝑛𝑑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𝑑𝑢𝑟𝑖𝑛𝑔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𝑃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+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𝐿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𝑡𝑖𝑚𝑒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𝑝𝑒𝑟𝑖𝑜𝑑𝑠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) +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𝑆𝑎𝑓𝑒𝑡𝑦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𝑆𝑡𝑜𝑐𝑘</m:t>
                      </m:r>
                    </m:oMath>
                  </m:oMathPara>
                </a14:m>
                <a:endParaRPr lang="en-US" sz="11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endParaRPr lang="en-US" sz="11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r>
                  <a:rPr lang="en-US" sz="1100" b="1" dirty="0">
                    <a:solidFill>
                      <a:srgbClr val="1E40AF"/>
                    </a:solidFill>
                    <a:latin typeface="Cambria Math" panose="02040503050406030204" pitchFamily="18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Order Quantity: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𝑄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𝑇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-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𝐼𝑃</m:t>
                      </m:r>
                    </m:oMath>
                  </m:oMathPara>
                </a14:m>
                <a:endParaRPr lang="en-US" sz="1100" i="1" dirty="0">
                  <a:latin typeface="Cambria Math" panose="02040503050406030204" pitchFamily="18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endParaRPr lang="en-US" sz="1100" i="1" dirty="0">
                  <a:latin typeface="Cambria Math" panose="02040503050406030204" pitchFamily="18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r>
                  <a:rPr lang="en-US" sz="1100" b="1" dirty="0">
                    <a:solidFill>
                      <a:srgbClr val="1E40AF"/>
                    </a:solidFill>
                    <a:latin typeface="Cambria Math" panose="02040503050406030204" pitchFamily="18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Demand Statistics for Planning Interval: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𝐴𝑣𝑒𝑟𝑎𝑔𝑒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𝑑𝑒𝑚𝑎𝑛𝑑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𝑜𝑣𝑒𝑟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𝑃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+ 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𝐿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𝑝𝑒𝑟𝑖𝑜𝑑𝑠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: 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𝐷𝐴𝑉𝐺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</m:t>
                      </m:r>
                      <m:d>
                        <m:dPr>
                          <m:ctrlPr>
                            <a:rPr lang="en-US" sz="1100" b="0" i="1" smtClean="0">
                              <a:latin typeface="Cambria Math" panose="02040503050406030204" pitchFamily="18" charset="0"/>
                              <a:ea typeface="Segoe UI Historic" panose="020B0502040204020203" pitchFamily="34" charset="0"/>
                              <a:cs typeface="Segoe UI Historic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1100" b="0" i="1" smtClean="0">
                              <a:latin typeface="Cambria Math" panose="02040503050406030204" pitchFamily="18" charset="0"/>
                              <a:ea typeface="Segoe UI Historic" panose="020B0502040204020203" pitchFamily="34" charset="0"/>
                              <a:cs typeface="Segoe UI Historic" panose="020B0502040204020203" pitchFamily="34" charset="0"/>
                            </a:rPr>
                            <m:t>𝑃</m:t>
                          </m:r>
                          <m:r>
                            <a:rPr lang="en-US" sz="1100" b="0" i="1" smtClean="0">
                              <a:latin typeface="Cambria Math" panose="02040503050406030204" pitchFamily="18" charset="0"/>
                              <a:ea typeface="Segoe UI Historic" panose="020B0502040204020203" pitchFamily="34" charset="0"/>
                              <a:cs typeface="Segoe UI Historic" panose="020B0502040204020203" pitchFamily="34" charset="0"/>
                            </a:rPr>
                            <m:t> + </m:t>
                          </m:r>
                          <m:r>
                            <a:rPr lang="en-US" sz="1100" b="0" i="1" smtClean="0">
                              <a:latin typeface="Cambria Math" panose="02040503050406030204" pitchFamily="18" charset="0"/>
                              <a:ea typeface="Segoe UI Historic" panose="020B0502040204020203" pitchFamily="34" charset="0"/>
                              <a:cs typeface="Segoe UI Historic" panose="020B0502040204020203" pitchFamily="34" charset="0"/>
                            </a:rPr>
                            <m:t>𝐿</m:t>
                          </m:r>
                        </m:e>
                      </m:d>
                      <m:r>
                        <a:rPr lang="en-US" sz="1100" b="0" i="1" smtClean="0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× </m:t>
                      </m:r>
                      <m:r>
                        <a:rPr lang="el-GR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𝜇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𝑑</m:t>
                      </m:r>
                    </m:oMath>
                  </m:oMathPara>
                </a14:m>
                <a:endParaRPr lang="en-US" sz="1100" b="0" i="1" dirty="0">
                  <a:latin typeface="Cambria Math" panose="02040503050406030204" pitchFamily="18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𝑆𝑡𝑎𝑛𝑑𝑎𝑟𝑑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𝐷𝑒𝑣𝑖𝑎𝑡𝑖𝑜𝑛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𝑜𝑣𝑒𝑟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𝑃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+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𝐿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𝑝𝑒𝑟𝑖𝑜𝑑𝑠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: </m:t>
                      </m:r>
                      <m:r>
                        <a:rPr lang="el-GR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𝜎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𝑃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+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𝐿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√(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𝑃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+ 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𝐿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) × </m:t>
                      </m:r>
                      <m:r>
                        <a:rPr lang="el-GR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𝜎</m:t>
                      </m:r>
                      <m:r>
                        <a:rPr lang="en-US" sz="110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𝑑</m:t>
                      </m:r>
                    </m:oMath>
                  </m:oMathPara>
                </a14:m>
              </a:p>
              <a:p>
                <a:endParaRPr lang="en-US" sz="1100" b="1" dirty="0">
                  <a:solidFill>
                    <a:srgbClr val="1E40AF"/>
                  </a:solidFill>
                  <a:latin typeface="Cambria Math" panose="02040503050406030204" pitchFamily="18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r>
                  <a:rPr lang="en-US" sz="1100" b="1" dirty="0">
                    <a:solidFill>
                      <a:srgbClr val="1E40AF"/>
                    </a:solidFill>
                    <a:latin typeface="Cambria Math" panose="02040503050406030204" pitchFamily="18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Safety Stock: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𝑆𝑎𝑓𝑒𝑡𝑦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𝑆𝑡𝑜𝑐𝑘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(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𝑆𝑆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) = 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𝑧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× </m:t>
                      </m:r>
                      <m:r>
                        <a:rPr lang="el-GR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𝜎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𝑃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+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𝐿</m:t>
                      </m:r>
                    </m:oMath>
                  </m:oMathPara>
                </a14:m>
                <a:endParaRPr lang="en-US" sz="1100" i="1" dirty="0">
                  <a:latin typeface="Cambria Math" panose="02040503050406030204" pitchFamily="18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endParaRPr lang="en-US" sz="1100" i="1" dirty="0">
                  <a:latin typeface="Cambria Math" panose="02040503050406030204" pitchFamily="18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  <a:p>
                <a:r>
                  <a:rPr lang="en-US" sz="1100" b="1" dirty="0">
                    <a:solidFill>
                      <a:srgbClr val="1E40AF"/>
                    </a:solidFill>
                    <a:latin typeface="Cambria Math" panose="02040503050406030204" pitchFamily="18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Annual Cost Equation: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𝐴𝑛𝑛𝑢𝑎𝑙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𝐶𝑜𝑠𝑡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= (52/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𝑃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)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𝑆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+ 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𝐶𝑅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 + 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𝐾𝐶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(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𝑄𝑎𝑣𝑔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/2) + 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𝐾𝐶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(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𝑆𝑆</m:t>
                      </m:r>
                      <m:r>
                        <a:rPr lang="en-US" sz="1100" b="0" i="1">
                          <a:latin typeface="Cambria Math" panose="02040503050406030204" pitchFamily="18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m:t>)</m:t>
                      </m:r>
                    </m:oMath>
                  </m:oMathPara>
                </a14:m>
                <a:endParaRPr lang="en-US" sz="1100" i="1" dirty="0">
                  <a:latin typeface="Cambria Math" panose="02040503050406030204" pitchFamily="18" charset="0"/>
                  <a:ea typeface="Segoe UI Historic" panose="020B0502040204020203" pitchFamily="34" charset="0"/>
                  <a:cs typeface="Segoe UI Historic" panose="020B0502040204020203" pitchFamily="34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C2DC877-C951-2B5F-0CB8-12CF9C9006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1700" y="808638"/>
                <a:ext cx="4926220" cy="315195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180783D1-B5C8-59CF-F9F4-7D0A6F3F80B3}"/>
              </a:ext>
            </a:extLst>
          </p:cNvPr>
          <p:cNvSpPr txBox="1"/>
          <p:nvPr/>
        </p:nvSpPr>
        <p:spPr>
          <a:xfrm>
            <a:off x="5306850" y="989288"/>
            <a:ext cx="3891308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100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Variable Definitions:</a:t>
            </a:r>
            <a:endParaRPr lang="en-US" sz="11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IP = Inventory position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 = Target inventory level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Q = Order quantity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 = Review period (in weeks)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 = Lead 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l-GR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μ</a:t>
            </a: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 = Mean demand per period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l-GR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σ</a:t>
            </a: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 = Standard deviation of demand per period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l-GR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σ</a:t>
            </a: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P+L = Standard deviation over planning interval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z = Service factor constant (based on desired service level)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 = Cost of ordering (fixed)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 = Cost per unit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 = Annual demand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K = Fraction of unit cost for carrying inventory annually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Qavg</a:t>
            </a: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= Average order size = (R/52) × 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SS = Safety stock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D6083F-9147-0D46-2A9E-0D8FAB802329}"/>
              </a:ext>
            </a:extLst>
          </p:cNvPr>
          <p:cNvCxnSpPr/>
          <p:nvPr/>
        </p:nvCxnSpPr>
        <p:spPr>
          <a:xfrm>
            <a:off x="5133703" y="808638"/>
            <a:ext cx="0" cy="3044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452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CC061A-7D5C-4317-D8CC-45CDDA638E36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ABA41980-4A6D-7389-72BF-8F0D3B9E4F68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320DA4-3DC3-7BDD-AC2F-36247298C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5938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Appendix 2 – Cont.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302B9F-0E11-C616-2087-97A9F8E24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320" y="1083129"/>
            <a:ext cx="33528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338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/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1B6C50-398D-3811-E8FB-10A6B8311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93493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Current State: Manual Chaos   →    Intelligent Automation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5B1A102-388D-4FF7-087A-CA2B94A416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8951670"/>
              </p:ext>
            </p:extLst>
          </p:nvPr>
        </p:nvGraphicFramePr>
        <p:xfrm>
          <a:off x="387163" y="766193"/>
          <a:ext cx="8369674" cy="2819628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4184837">
                  <a:extLst>
                    <a:ext uri="{9D8B030D-6E8A-4147-A177-3AD203B41FA5}">
                      <a16:colId xmlns:a16="http://schemas.microsoft.com/office/drawing/2014/main" val="3064164333"/>
                    </a:ext>
                  </a:extLst>
                </a:gridCol>
                <a:gridCol w="4184837">
                  <a:extLst>
                    <a:ext uri="{9D8B030D-6E8A-4147-A177-3AD203B41FA5}">
                      <a16:colId xmlns:a16="http://schemas.microsoft.com/office/drawing/2014/main" val="4088271924"/>
                    </a:ext>
                  </a:extLst>
                </a:gridCol>
              </a:tblGrid>
              <a:tr h="2819628">
                <a:tc>
                  <a:txBody>
                    <a:bodyPr/>
                    <a:lstStyle/>
                    <a:p>
                      <a:pPr algn="l"/>
                      <a:r>
                        <a:rPr lang="en-US" u="sng" dirty="0">
                          <a:solidFill>
                            <a:srgbClr val="DC2626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PAIN POINTS</a:t>
                      </a:r>
                    </a:p>
                    <a:p>
                      <a:pPr algn="ctr"/>
                      <a:endParaRPr lang="en-US" u="sng" dirty="0">
                        <a:solidFill>
                          <a:srgbClr val="DC2626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u="none" dirty="0">
                          <a:solidFill>
                            <a:srgbClr val="DC2626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📊 </a:t>
                      </a:r>
                      <a:r>
                        <a:rPr lang="en-US" u="none" dirty="0">
                          <a:solidFill>
                            <a:srgbClr val="1A1A1A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15% Stockout Rate</a:t>
                      </a:r>
                    </a:p>
                    <a:p>
                      <a:pPr algn="l"/>
                      <a:r>
                        <a:rPr lang="en-US" sz="1100" b="0" u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Lost sales &amp; customer satisfaction</a:t>
                      </a:r>
                    </a:p>
                    <a:p>
                      <a:pPr algn="l"/>
                      <a:endParaRPr lang="en-US" u="none" dirty="0">
                        <a:solidFill>
                          <a:srgbClr val="DC2626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u="none" dirty="0">
                          <a:solidFill>
                            <a:srgbClr val="DC2626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💰</a:t>
                      </a:r>
                      <a:r>
                        <a:rPr lang="en-US" u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$8M Excess Inventory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Tied-up working capital</a:t>
                      </a:r>
                    </a:p>
                    <a:p>
                      <a:pPr algn="l"/>
                      <a:endParaRPr lang="en-US" u="none" dirty="0">
                        <a:solidFill>
                          <a:srgbClr val="DC2626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u="none" dirty="0">
                          <a:solidFill>
                            <a:srgbClr val="DC2626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⏱️ </a:t>
                      </a:r>
                      <a:r>
                        <a:rPr lang="en-US" u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4+ Hours Weekly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Manual Excel planning</a:t>
                      </a:r>
                    </a:p>
                    <a:p>
                      <a:pPr algn="l"/>
                      <a:endParaRPr lang="en-US" u="none" dirty="0">
                        <a:solidFill>
                          <a:srgbClr val="DC2626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u="none" dirty="0">
                          <a:solidFill>
                            <a:srgbClr val="DC2626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🔄 </a:t>
                      </a:r>
                      <a:r>
                        <a:rPr lang="en-US" u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Reactive Ordering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No demand visibility</a:t>
                      </a:r>
                    </a:p>
                  </a:txBody>
                  <a:tcPr>
                    <a:solidFill>
                      <a:srgbClr val="FEE2F4">
                        <a:alpha val="1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u="sng" dirty="0">
                          <a:solidFill>
                            <a:srgbClr val="059669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SOLUTION</a:t>
                      </a:r>
                    </a:p>
                    <a:p>
                      <a:pPr algn="ctr"/>
                      <a:endParaRPr lang="en-US" u="sng" dirty="0">
                        <a:solidFill>
                          <a:srgbClr val="059669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u="none" dirty="0">
                          <a:solidFill>
                            <a:srgbClr val="059669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🎯 </a:t>
                      </a:r>
                      <a:r>
                        <a:rPr lang="en-US" u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AI-Powered Planning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Real-time recommendations</a:t>
                      </a:r>
                    </a:p>
                    <a:p>
                      <a:pPr algn="l"/>
                      <a:endParaRPr lang="en-US" u="none" dirty="0">
                        <a:solidFill>
                          <a:srgbClr val="059669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u="none" dirty="0">
                          <a:solidFill>
                            <a:srgbClr val="059669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🔍 </a:t>
                      </a:r>
                      <a:r>
                        <a:rPr lang="en-US" u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Exception Management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Focus on what matters</a:t>
                      </a:r>
                    </a:p>
                    <a:p>
                      <a:pPr algn="l"/>
                      <a:endParaRPr lang="en-US" u="none" dirty="0">
                        <a:solidFill>
                          <a:srgbClr val="059669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u="none" dirty="0">
                          <a:solidFill>
                            <a:srgbClr val="059669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🌐 </a:t>
                      </a:r>
                      <a:r>
                        <a:rPr lang="en-US" u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Multi-Location Optimization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Unified global view</a:t>
                      </a:r>
                    </a:p>
                    <a:p>
                      <a:pPr algn="l"/>
                      <a:endParaRPr lang="en-US" u="none" dirty="0">
                        <a:solidFill>
                          <a:srgbClr val="059669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algn="l"/>
                      <a:r>
                        <a:rPr lang="en-US" u="none" dirty="0">
                          <a:solidFill>
                            <a:srgbClr val="059669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📈 </a:t>
                      </a:r>
                      <a:r>
                        <a:rPr lang="en-US" u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Predictive Intelligence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ML-driven forecasts &amp; Periodic review system</a:t>
                      </a:r>
                    </a:p>
                  </a:txBody>
                  <a:tcPr>
                    <a:solidFill>
                      <a:srgbClr val="D1FAF4">
                        <a:alpha val="1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0064010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367A001C-7540-9911-4EAA-7A697388009D}"/>
              </a:ext>
            </a:extLst>
          </p:cNvPr>
          <p:cNvSpPr/>
          <p:nvPr/>
        </p:nvSpPr>
        <p:spPr>
          <a:xfrm>
            <a:off x="387163" y="3585821"/>
            <a:ext cx="8407406" cy="923657"/>
          </a:xfrm>
          <a:prstGeom prst="rect">
            <a:avLst/>
          </a:prstGeom>
          <a:solidFill>
            <a:srgbClr val="1E40A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TARGET USER: Supply Chain Analysts &amp; Inventory Managers</a:t>
            </a:r>
          </a:p>
          <a:p>
            <a:pPr algn="ctr"/>
            <a:endParaRPr lang="en-US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algn="ctr"/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BUSINESS IMPACT: </a:t>
            </a:r>
            <a:r>
              <a:rPr lang="en-US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50% ↓ Stockouts | 20% ↓ Inventory | 80% ↓ Time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CDB7C-FE56-5189-E8D5-F47C991E66E9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1537346D-8922-AD32-6C0E-BB91416349B8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29C6D0-D21A-9C5E-A711-31699E460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93493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Key Concepts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FAA2B8-9C87-F38A-E02C-C45C64C53DE5}"/>
              </a:ext>
            </a:extLst>
          </p:cNvPr>
          <p:cNvSpPr txBox="1"/>
          <p:nvPr/>
        </p:nvSpPr>
        <p:spPr>
          <a:xfrm>
            <a:off x="3543509" y="525013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1E40AF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Core Components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7C4C4B7-9321-5A50-16B5-3086DAC7FE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77287"/>
              </p:ext>
            </p:extLst>
          </p:nvPr>
        </p:nvGraphicFramePr>
        <p:xfrm>
          <a:off x="457104" y="868062"/>
          <a:ext cx="8229788" cy="19812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57447">
                  <a:extLst>
                    <a:ext uri="{9D8B030D-6E8A-4147-A177-3AD203B41FA5}">
                      <a16:colId xmlns:a16="http://schemas.microsoft.com/office/drawing/2014/main" val="3357232624"/>
                    </a:ext>
                  </a:extLst>
                </a:gridCol>
                <a:gridCol w="2057447">
                  <a:extLst>
                    <a:ext uri="{9D8B030D-6E8A-4147-A177-3AD203B41FA5}">
                      <a16:colId xmlns:a16="http://schemas.microsoft.com/office/drawing/2014/main" val="4070142642"/>
                    </a:ext>
                  </a:extLst>
                </a:gridCol>
                <a:gridCol w="2057447">
                  <a:extLst>
                    <a:ext uri="{9D8B030D-6E8A-4147-A177-3AD203B41FA5}">
                      <a16:colId xmlns:a16="http://schemas.microsoft.com/office/drawing/2014/main" val="2816437889"/>
                    </a:ext>
                  </a:extLst>
                </a:gridCol>
                <a:gridCol w="2057447">
                  <a:extLst>
                    <a:ext uri="{9D8B030D-6E8A-4147-A177-3AD203B41FA5}">
                      <a16:colId xmlns:a16="http://schemas.microsoft.com/office/drawing/2014/main" val="27046078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🧠</a:t>
                      </a:r>
                    </a:p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Intelligent Forecast Engine</a:t>
                      </a:r>
                    </a:p>
                    <a:p>
                      <a:endParaRPr lang="en-US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ML ensemble: Prophet, LightGBM, N-HiTS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Dynamic model weighting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External signals integration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🌍</a:t>
                      </a:r>
                    </a:p>
                    <a:p>
                      <a:pPr algn="ctr"/>
                      <a:r>
                        <a:rPr lang="en-US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Multi-Echelon Optimization</a:t>
                      </a:r>
                    </a:p>
                    <a:p>
                      <a:endParaRPr lang="en-US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marL="171450" marR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Unified planning: US, UK, Germany</a:t>
                      </a:r>
                    </a:p>
                    <a:p>
                      <a:pPr marL="171450" marR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Currency-aware calculations</a:t>
                      </a:r>
                    </a:p>
                    <a:p>
                      <a:pPr marL="171450" marR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Network transfer opportunities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⚡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Exception-Driven Workflow</a:t>
                      </a:r>
                    </a:p>
                    <a:p>
                      <a:endParaRPr lang="en-US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marL="171450" marR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Proactive alerts for issues</a:t>
                      </a:r>
                    </a:p>
                    <a:p>
                      <a:pPr marL="171450" marR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Prioritized action queue</a:t>
                      </a:r>
                    </a:p>
                    <a:p>
                      <a:pPr marL="171450" marR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One-click resolution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💬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Conversational AI Assistant</a:t>
                      </a:r>
                    </a:p>
                    <a:p>
                      <a:endParaRPr lang="en-US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pPr marL="171450" marR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Natural language queries</a:t>
                      </a:r>
                    </a:p>
                    <a:p>
                      <a:pPr marL="171450" marR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Transparent calculations</a:t>
                      </a:r>
                    </a:p>
                    <a:p>
                      <a:pPr marL="171450" marR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In-context actions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18423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C4B4ABA-DD4D-E640-8084-685A7D69845D}"/>
              </a:ext>
            </a:extLst>
          </p:cNvPr>
          <p:cNvSpPr txBox="1"/>
          <p:nvPr/>
        </p:nvSpPr>
        <p:spPr bwMode="auto">
          <a:xfrm>
            <a:off x="3543510" y="2977414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1E40AF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Guiding Principles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EB15F61-5FA7-B124-6B07-024D87CFB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7458776"/>
              </p:ext>
            </p:extLst>
          </p:nvPr>
        </p:nvGraphicFramePr>
        <p:xfrm>
          <a:off x="457104" y="3346746"/>
          <a:ext cx="8229788" cy="1055134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4114894">
                  <a:extLst>
                    <a:ext uri="{9D8B030D-6E8A-4147-A177-3AD203B41FA5}">
                      <a16:colId xmlns:a16="http://schemas.microsoft.com/office/drawing/2014/main" val="3694748664"/>
                    </a:ext>
                  </a:extLst>
                </a:gridCol>
                <a:gridCol w="4114894">
                  <a:extLst>
                    <a:ext uri="{9D8B030D-6E8A-4147-A177-3AD203B41FA5}">
                      <a16:colId xmlns:a16="http://schemas.microsoft.com/office/drawing/2014/main" val="2709142694"/>
                    </a:ext>
                  </a:extLst>
                </a:gridCol>
              </a:tblGrid>
              <a:tr h="527567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1E40AF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🤖 Automation First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Minimize manual intervention</a:t>
                      </a:r>
                    </a:p>
                  </a:txBody>
                  <a:tcPr>
                    <a:lnL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rgbClr val="1E40AF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👁️ Transparency</a:t>
                      </a:r>
                    </a:p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000" b="1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Show calculation logic</a:t>
                      </a:r>
                    </a:p>
                  </a:txBody>
                  <a:tcPr>
                    <a:lnL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3229655"/>
                  </a:ext>
                </a:extLst>
              </a:tr>
              <a:tr h="527567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rgbClr val="1E40AF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🎛️ Flexibility</a:t>
                      </a:r>
                    </a:p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000" b="1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Support planner overrides</a:t>
                      </a:r>
                    </a:p>
                  </a:txBody>
                  <a:tcPr>
                    <a:lnL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rgbClr val="1E40AF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📈 Scalability</a:t>
                      </a:r>
                    </a:p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000" b="1" i="0" u="none" strike="noStrike" cap="none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Handle 1000+ SKUs efficiently</a:t>
                      </a:r>
                    </a:p>
                  </a:txBody>
                  <a:tcPr>
                    <a:lnL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8F9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41945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6747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5D591E-A5F4-7E3D-6D66-833DBF2FCC01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08CA4707-1667-E1C4-08B0-1842A732F45B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4DCC88-BD41-ECA9-5824-70C3E70CD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91584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Business Scenario: Premium Laptop Stand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4EC5D3-9F18-BF33-90C8-467C44A46D7E}"/>
              </a:ext>
            </a:extLst>
          </p:cNvPr>
          <p:cNvSpPr txBox="1"/>
          <p:nvPr/>
        </p:nvSpPr>
        <p:spPr>
          <a:xfrm>
            <a:off x="525459" y="764284"/>
            <a:ext cx="4065537" cy="307777"/>
          </a:xfrm>
          <a:prstGeom prst="rect">
            <a:avLst/>
          </a:prstGeom>
          <a:solidFill>
            <a:srgbClr val="F8F9FA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1E40AF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💻 SKU: PLS-001 | Lead Time: 21 days | MOQ: 500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D0B6A24-6998-0F57-E62E-4D0B93E342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7826441"/>
              </p:ext>
            </p:extLst>
          </p:nvPr>
        </p:nvGraphicFramePr>
        <p:xfrm>
          <a:off x="320517" y="1217480"/>
          <a:ext cx="8520600" cy="1384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0200">
                  <a:extLst>
                    <a:ext uri="{9D8B030D-6E8A-4147-A177-3AD203B41FA5}">
                      <a16:colId xmlns:a16="http://schemas.microsoft.com/office/drawing/2014/main" val="2449121381"/>
                    </a:ext>
                  </a:extLst>
                </a:gridCol>
                <a:gridCol w="2840200">
                  <a:extLst>
                    <a:ext uri="{9D8B030D-6E8A-4147-A177-3AD203B41FA5}">
                      <a16:colId xmlns:a16="http://schemas.microsoft.com/office/drawing/2014/main" val="2540261352"/>
                    </a:ext>
                  </a:extLst>
                </a:gridCol>
                <a:gridCol w="2840200">
                  <a:extLst>
                    <a:ext uri="{9D8B030D-6E8A-4147-A177-3AD203B41FA5}">
                      <a16:colId xmlns:a16="http://schemas.microsoft.com/office/drawing/2014/main" val="2893019100"/>
                    </a:ext>
                  </a:extLst>
                </a:gridCol>
              </a:tblGrid>
              <a:tr h="26990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📦 Inventory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40A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📊 Weekly Demand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40A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⏱️ Days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40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664574"/>
                  </a:ext>
                </a:extLst>
              </a:tr>
              <a:tr h="26990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US: 850 🟡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9C3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US: 180 (</a:t>
                      </a:r>
                      <a:r>
                        <a:rPr lang="el-GR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σ=35)</a:t>
                      </a:r>
                      <a:endParaRPr lang="en-US" sz="10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4.7 ⚠️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168159"/>
                  </a:ext>
                </a:extLst>
              </a:tr>
              <a:tr h="26990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UK: 120 🔴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2E2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UK: 45 (</a:t>
                      </a:r>
                      <a:r>
                        <a:rPr lang="el-GR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σ=12)</a:t>
                      </a:r>
                      <a:endParaRPr lang="en-US" sz="10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2.7 🚨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119860"/>
                  </a:ext>
                </a:extLst>
              </a:tr>
              <a:tr h="26990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DE: 75 🔴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2E2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DE: 30 (</a:t>
                      </a:r>
                      <a:r>
                        <a:rPr lang="el-GR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σ=8)</a:t>
                      </a:r>
                      <a:endParaRPr lang="en-US" sz="10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2.5 🚨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388136"/>
                  </a:ext>
                </a:extLst>
              </a:tr>
              <a:tr h="269902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Transit: 500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Total: 255/week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—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398485"/>
                  </a:ext>
                </a:extLst>
              </a:tr>
            </a:tbl>
          </a:graphicData>
        </a:graphic>
      </p:graphicFrame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223D803-E684-6F18-8E68-3B3DC0F721CA}"/>
              </a:ext>
            </a:extLst>
          </p:cNvPr>
          <p:cNvSpPr/>
          <p:nvPr/>
        </p:nvSpPr>
        <p:spPr>
          <a:xfrm>
            <a:off x="1843260" y="2821173"/>
            <a:ext cx="5699051" cy="1878418"/>
          </a:xfrm>
          <a:prstGeom prst="roundRect">
            <a:avLst/>
          </a:prstGeom>
          <a:solidFill>
            <a:srgbClr val="DBEAFE"/>
          </a:solidFill>
          <a:ln>
            <a:solidFill>
              <a:srgbClr val="1E40AF"/>
            </a:solidFill>
          </a:ln>
          <a:effectLst>
            <a:outerShdw blurRad="50800" dist="25400" dir="5400000" algn="ctr" rotWithShape="0">
              <a:srgbClr val="000000">
                <a:alpha val="43137"/>
              </a:srgbClr>
            </a:outerShdw>
            <a:softEdge rad="381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rgbClr val="1E40AF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📐 Safety Stock Formula </a:t>
            </a:r>
          </a:p>
          <a:p>
            <a:pPr algn="ctr"/>
            <a:endParaRPr lang="en-US" dirty="0">
              <a:solidFill>
                <a:srgbClr val="1E40AF"/>
              </a:solidFill>
            </a:endParaRPr>
          </a:p>
          <a:p>
            <a:pPr algn="ctr"/>
            <a:r>
              <a:rPr lang="en-US" dirty="0">
                <a:solidFill>
                  <a:srgbClr val="1E40AF"/>
                </a:solidFill>
              </a:rPr>
              <a:t>𝑆𝑆 = 𝑧 × 𝜎 × √(𝑃+𝐿)</a:t>
            </a:r>
          </a:p>
          <a:p>
            <a:pPr algn="ctr"/>
            <a:endParaRPr lang="en-US" dirty="0">
              <a:solidFill>
                <a:srgbClr val="1E40AF"/>
              </a:solidFill>
            </a:endParaRPr>
          </a:p>
          <a:p>
            <a:pPr algn="ct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Where: z = 1.65 (95% service level)</a:t>
            </a:r>
          </a:p>
          <a:p>
            <a:pPr algn="ctr"/>
            <a:r>
              <a:rPr lang="el-G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σ = 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demand std deviation</a:t>
            </a:r>
          </a:p>
          <a:p>
            <a:pPr algn="ct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P = review period (1 week)</a:t>
            </a:r>
          </a:p>
          <a:p>
            <a:pPr algn="ct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 = lead time (3 weeks) </a:t>
            </a:r>
          </a:p>
        </p:txBody>
      </p:sp>
    </p:spTree>
    <p:extLst>
      <p:ext uri="{BB962C8B-B14F-4D97-AF65-F5344CB8AC3E}">
        <p14:creationId xmlns:p14="http://schemas.microsoft.com/office/powerpoint/2010/main" val="1353943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B79D1A-6959-24E3-14F1-590F6FA757F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84592418-2EC4-D0AE-BAFB-02BE18A14ED6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552E4F4-B1ED-A841-347F-F55B03046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883" y="213011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Business Scenario: Premium Laptop Stand-cont.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3E8280-BBF8-7D2B-D9FE-2DCF5C68B102}"/>
              </a:ext>
            </a:extLst>
          </p:cNvPr>
          <p:cNvSpPr txBox="1"/>
          <p:nvPr/>
        </p:nvSpPr>
        <p:spPr>
          <a:xfrm>
            <a:off x="423669" y="764284"/>
            <a:ext cx="4269117" cy="307777"/>
          </a:xfrm>
          <a:prstGeom prst="rect">
            <a:avLst/>
          </a:prstGeom>
          <a:solidFill>
            <a:srgbClr val="F8F9FA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1E40AF"/>
                </a:solidFill>
              </a:rPr>
              <a:t>💻 SKU: PLS-001 | Lead Time: 21 days | MOQ: 500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12DCB6-4516-BCBC-3CC3-FAF8FD9DB8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146765"/>
              </p:ext>
            </p:extLst>
          </p:nvPr>
        </p:nvGraphicFramePr>
        <p:xfrm>
          <a:off x="435872" y="2411562"/>
          <a:ext cx="8407405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07405">
                  <a:extLst>
                    <a:ext uri="{9D8B030D-6E8A-4147-A177-3AD203B41FA5}">
                      <a16:colId xmlns:a16="http://schemas.microsoft.com/office/drawing/2014/main" val="17208528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📊 CALCULATION DETAILS</a:t>
                      </a:r>
                    </a:p>
                  </a:txBody>
                  <a:tcPr>
                    <a:lnL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40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900391"/>
                  </a:ext>
                </a:extLst>
              </a:tr>
              <a:tr h="150954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US Safety Stock = 1.65 × 35 × √4 = 115 units</a:t>
                      </a:r>
                    </a:p>
                    <a:p>
                      <a:r>
                        <a:rPr lang="en-US" sz="11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Target Level = (180 × 4) + 115 = 835 units</a:t>
                      </a:r>
                    </a:p>
                    <a:p>
                      <a:r>
                        <a:rPr lang="en-US" sz="11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Current Position = 850 + 500 = 1,350 units</a:t>
                      </a:r>
                    </a:p>
                    <a:p>
                      <a:r>
                        <a:rPr lang="en-US" sz="11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Days to Reorder = (1,350-835)/25.7 = 20 days</a:t>
                      </a:r>
                    </a:p>
                  </a:txBody>
                  <a:tcP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E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54230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60E9761-BBE0-3188-2A2F-C63F5160C7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6550422"/>
              </p:ext>
            </p:extLst>
          </p:nvPr>
        </p:nvGraphicFramePr>
        <p:xfrm>
          <a:off x="435873" y="1140203"/>
          <a:ext cx="8407405" cy="11338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0099">
                  <a:extLst>
                    <a:ext uri="{9D8B030D-6E8A-4147-A177-3AD203B41FA5}">
                      <a16:colId xmlns:a16="http://schemas.microsoft.com/office/drawing/2014/main" val="1720852869"/>
                    </a:ext>
                  </a:extLst>
                </a:gridCol>
                <a:gridCol w="2914838">
                  <a:extLst>
                    <a:ext uri="{9D8B030D-6E8A-4147-A177-3AD203B41FA5}">
                      <a16:colId xmlns:a16="http://schemas.microsoft.com/office/drawing/2014/main" val="1768327008"/>
                    </a:ext>
                  </a:extLst>
                </a:gridCol>
                <a:gridCol w="2802468">
                  <a:extLst>
                    <a:ext uri="{9D8B030D-6E8A-4147-A177-3AD203B41FA5}">
                      <a16:colId xmlns:a16="http://schemas.microsoft.com/office/drawing/2014/main" val="946144391"/>
                    </a:ext>
                  </a:extLst>
                </a:gridCol>
              </a:tblGrid>
              <a:tr h="247478"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Segoe UI Symbol" panose="020B0502040204020203" pitchFamily="34" charset="0"/>
                          <a:ea typeface="Segoe UI Symbol" panose="020B0502040204020203" pitchFamily="34" charset="0"/>
                          <a:cs typeface="Segoe UI Historic" panose="020B0502040204020203" pitchFamily="34" charset="0"/>
                        </a:rPr>
                        <a:t>🎯 RECOMMENDED ACTIONS 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966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00391"/>
                  </a:ext>
                </a:extLst>
              </a:tr>
              <a:tr h="82905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Segoe UI Symbol" panose="020B0502040204020203" pitchFamily="34" charset="0"/>
                          <a:ea typeface="Segoe UI Symbol" panose="020B0502040204020203" pitchFamily="34" charset="0"/>
                          <a:cs typeface="Segoe UI Historic" panose="020B0502040204020203" pitchFamily="34" charset="0"/>
                        </a:rPr>
                        <a:t>✅ US: Order 1,000 units</a:t>
                      </a:r>
                    </a:p>
                    <a:p>
                      <a:r>
                        <a:rPr 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  <a:cs typeface="Segoe UI Historic" panose="020B0502040204020203" pitchFamily="34" charset="0"/>
                        </a:rPr>
                        <a:t>   • Prevents stockout in 15 days</a:t>
                      </a:r>
                    </a:p>
                    <a:p>
                      <a:r>
                        <a:rPr 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  <a:cs typeface="Segoe UI Historic" panose="020B0502040204020203" pitchFamily="34" charset="0"/>
                        </a:rPr>
                        <a:t>   • Order value: $25,00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A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Segoe UI Symbol" panose="020B0502040204020203" pitchFamily="34" charset="0"/>
                          <a:ea typeface="Segoe UI Symbol" panose="020B0502040204020203" pitchFamily="34" charset="0"/>
                          <a:cs typeface="Segoe UI Historic" panose="020B0502040204020203" pitchFamily="34" charset="0"/>
                        </a:rPr>
                        <a:t>✅</a:t>
                      </a:r>
                      <a:r>
                        <a:rPr lang="en-US" sz="1400" b="1" dirty="0">
                          <a:latin typeface="Segoe UI Symbol" panose="020B0502040204020203" pitchFamily="34" charset="0"/>
                          <a:ea typeface="Segoe UI Symbol" panose="020B0502040204020203" pitchFamily="34" charset="0"/>
                          <a:cs typeface="Segoe UI Historic" panose="020B0502040204020203" pitchFamily="34" charset="0"/>
                        </a:rPr>
                        <a:t> UK: Transfer 200 units from US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  <a:cs typeface="Segoe UI Historic" panose="020B0502040204020203" pitchFamily="34" charset="0"/>
                        </a:rPr>
                        <a:t>   • Immediate availability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  <a:cs typeface="Segoe UI Historic" panose="020B0502040204020203" pitchFamily="34" charset="0"/>
                        </a:rPr>
                        <a:t>   • Utilizes US excess capacity</a:t>
                      </a:r>
                    </a:p>
                    <a:p>
                      <a:endParaRPr lang="en-US" sz="1100" b="0" i="0" u="none" strike="noStrike" cap="non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Segoe UI Symbol" panose="020B0502040204020203" pitchFamily="34" charset="0"/>
                        <a:ea typeface="Segoe UI Symbol" panose="020B0502040204020203" pitchFamily="34" charset="0"/>
                        <a:cs typeface="Segoe UI Historic" panose="020B0502040204020203" pitchFamily="34" charset="0"/>
                      </a:endParaRP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A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Segoe UI Symbol" panose="020B0502040204020203" pitchFamily="34" charset="0"/>
                          <a:ea typeface="Segoe UI Symbol" panose="020B0502040204020203" pitchFamily="34" charset="0"/>
                          <a:cs typeface="Segoe UI Historic" panose="020B0502040204020203" pitchFamily="34" charset="0"/>
                        </a:rPr>
                        <a:t>✅ DE: No action required</a:t>
                      </a:r>
                    </a:p>
                    <a:p>
                      <a:r>
                        <a:rPr lang="en-US" sz="1100" dirty="0">
                          <a:latin typeface="Segoe UI Symbol" panose="020B0502040204020203" pitchFamily="34" charset="0"/>
                          <a:ea typeface="Segoe UI Symbol" panose="020B0502040204020203" pitchFamily="34" charset="0"/>
                          <a:cs typeface="Segoe UI Historic" panose="020B0502040204020203" pitchFamily="34" charset="0"/>
                        </a:rPr>
                        <a:t>   </a:t>
                      </a:r>
                      <a:r>
                        <a:rPr lang="en-US" sz="1100" b="0" i="0" u="none" strike="noStrike" cap="non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  <a:cs typeface="Segoe UI Historic" panose="020B0502040204020203" pitchFamily="34" charset="0"/>
                        </a:rPr>
                        <a:t>• Coverage sufficient after UK transfer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A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542306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2A29F830-CE0E-AA59-0CF7-163A04C7361C}"/>
              </a:ext>
            </a:extLst>
          </p:cNvPr>
          <p:cNvSpPr/>
          <p:nvPr/>
        </p:nvSpPr>
        <p:spPr bwMode="auto">
          <a:xfrm>
            <a:off x="416077" y="3613554"/>
            <a:ext cx="8407406" cy="923657"/>
          </a:xfrm>
          <a:prstGeom prst="rect">
            <a:avLst/>
          </a:prstGeom>
          <a:solidFill>
            <a:srgbClr val="1E40A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 Prevented Revenue Loss: </a:t>
            </a:r>
            <a:r>
              <a:rPr lang="en-US" sz="1200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$45,000</a:t>
            </a:r>
          </a:p>
          <a:p>
            <a:pPr algn="ctr"/>
            <a:r>
              <a:rPr lang="en-US" sz="12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 Working Capital Saved: </a:t>
            </a:r>
            <a:r>
              <a:rPr lang="en-US" sz="1200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$20,000</a:t>
            </a:r>
          </a:p>
          <a:p>
            <a:pPr algn="ctr"/>
            <a:r>
              <a:rPr lang="en-US" sz="12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 Weekly Time Saved: </a:t>
            </a:r>
            <a:r>
              <a:rPr lang="en-US" sz="1200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2 hours</a:t>
            </a:r>
          </a:p>
          <a:p>
            <a:pPr algn="ctr"/>
            <a:r>
              <a:rPr lang="en-US" sz="12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 ROI: </a:t>
            </a:r>
            <a:r>
              <a:rPr lang="en-US" sz="1200" b="1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180% immediate return</a:t>
            </a:r>
          </a:p>
        </p:txBody>
      </p:sp>
    </p:spTree>
    <p:extLst>
      <p:ext uri="{BB962C8B-B14F-4D97-AF65-F5344CB8AC3E}">
        <p14:creationId xmlns:p14="http://schemas.microsoft.com/office/powerpoint/2010/main" val="1748324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BE2FF1-07AC-4153-5913-1B24F2122566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89270AEF-F7F2-DB6F-DCDA-D1FD64301020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1A10AB-9A73-0F41-5F15-0303B32B5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5938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Data Model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82D195-2273-4D2D-24BA-0C494683F678}"/>
              </a:ext>
            </a:extLst>
          </p:cNvPr>
          <p:cNvSpPr txBox="1"/>
          <p:nvPr/>
        </p:nvSpPr>
        <p:spPr>
          <a:xfrm>
            <a:off x="3338002" y="779408"/>
            <a:ext cx="2154757" cy="307777"/>
          </a:xfrm>
          <a:prstGeom prst="rect">
            <a:avLst/>
          </a:prstGeom>
          <a:solidFill>
            <a:srgbClr val="F8F9FA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1E40AF"/>
                </a:solidFill>
              </a:rPr>
              <a:t>Data Model Architecture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200342-9B82-289F-5480-9376C4386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75" y="1087185"/>
            <a:ext cx="7772400" cy="306847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40CE72A-D1DB-8E7C-BCD9-F5A4757AE44C}"/>
              </a:ext>
            </a:extLst>
          </p:cNvPr>
          <p:cNvSpPr/>
          <p:nvPr/>
        </p:nvSpPr>
        <p:spPr>
          <a:xfrm>
            <a:off x="1453116" y="4316819"/>
            <a:ext cx="6280298" cy="524539"/>
          </a:xfrm>
          <a:prstGeom prst="roundRect">
            <a:avLst/>
          </a:prstGeom>
          <a:solidFill>
            <a:srgbClr val="F8F9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🔄 Data Flow: Real-time inventory → ML forecasts → Smart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783337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9074B8-63B0-781F-7C5C-890C7898C4E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D4C59D92-4EB4-E5F3-CC34-8C665B87AAD8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B05010-A1B2-B43F-8D38-558233354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55655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Implementation Approach &amp; Timeline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EDE115-E96F-8C39-39F8-DE5C601A8947}"/>
              </a:ext>
            </a:extLst>
          </p:cNvPr>
          <p:cNvSpPr txBox="1"/>
          <p:nvPr/>
        </p:nvSpPr>
        <p:spPr>
          <a:xfrm>
            <a:off x="2303720" y="808638"/>
            <a:ext cx="491933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━━━━━━━━━━━━━━━━━━━━━━━━━━     Week 1-4                  Week 5-8                Week 9-12</a:t>
            </a:r>
          </a:p>
          <a:p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FOUNDATION   →    INTELLIGENCE  →   OPTIMIZATION</a:t>
            </a:r>
          </a:p>
          <a:p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━━━━━━━━━━━━━━━━━━━━━━━━━━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21E3980-286C-E459-6E2B-86DEE6C449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947591"/>
              </p:ext>
            </p:extLst>
          </p:nvPr>
        </p:nvGraphicFramePr>
        <p:xfrm>
          <a:off x="1715385" y="1762745"/>
          <a:ext cx="6096000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8928569"/>
                    </a:ext>
                  </a:extLst>
                </a:gridCol>
                <a:gridCol w="2065080">
                  <a:extLst>
                    <a:ext uri="{9D8B030D-6E8A-4147-A177-3AD203B41FA5}">
                      <a16:colId xmlns:a16="http://schemas.microsoft.com/office/drawing/2014/main" val="142099447"/>
                    </a:ext>
                  </a:extLst>
                </a:gridCol>
                <a:gridCol w="1998920">
                  <a:extLst>
                    <a:ext uri="{9D8B030D-6E8A-4147-A177-3AD203B41FA5}">
                      <a16:colId xmlns:a16="http://schemas.microsoft.com/office/drawing/2014/main" val="520767911"/>
                    </a:ext>
                  </a:extLst>
                </a:gridCol>
              </a:tblGrid>
              <a:tr h="29160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🏗️ FOUNDATION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🧠 INTELLIGENCE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0B98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🚀 OPTIMIZATION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B5C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33623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Activities: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Deploy calculation engine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Connect data sources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Basic dashboard launch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Train core users</a:t>
                      </a:r>
                    </a:p>
                    <a:p>
                      <a:endParaRPr lang="en-US" sz="11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Deliverables: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✓ Automated calculations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✓ Real-time inventory view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✓ Manual override capability</a:t>
                      </a:r>
                    </a:p>
                    <a:p>
                      <a:endParaRPr lang="en-US" sz="11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r>
                        <a:rPr lang="en-US" sz="12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Outcome:</a:t>
                      </a:r>
                    </a:p>
                    <a:p>
                      <a:r>
                        <a:rPr lang="en-US" sz="1200" b="1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⏱️ 3 hours/week saved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Activities: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Activate ML forecasting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Enable exception detection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Multi-location optimization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Expand user base</a:t>
                      </a:r>
                    </a:p>
                    <a:p>
                      <a:endParaRPr lang="en-US" sz="11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Deliverables: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✓ AI-powered predictions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✓ Proactive alerts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✓ Network visibility</a:t>
                      </a:r>
                    </a:p>
                    <a:p>
                      <a:endParaRPr lang="en-US" sz="11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r>
                        <a:rPr lang="en-US" sz="12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Outcome:</a:t>
                      </a:r>
                    </a:p>
                    <a:p>
                      <a:r>
                        <a:rPr lang="en-US" sz="1200" b="1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📉 50% stockout reduction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Activities: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Launch AI assistant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Advanced analytics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Mobile deployment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Full rollout</a:t>
                      </a:r>
                    </a:p>
                    <a:p>
                      <a:endParaRPr lang="en-US" sz="11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Deliverables: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✓ Natural language interface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✓ Transfer recommendations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✓ Complete automation</a:t>
                      </a:r>
                    </a:p>
                    <a:p>
                      <a:endParaRPr lang="en-US" sz="11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r>
                        <a:rPr lang="en-US" sz="12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Outcome:</a:t>
                      </a:r>
                    </a:p>
                    <a:p>
                      <a:r>
                        <a:rPr lang="en-US" sz="1200" b="1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💰 Full ROI realization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50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7804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100FDA-BA33-E851-10B5-EFEB02C40775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D497DD02-ABD3-4B63-9E8B-EBC357BE7A0E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9D6070-706E-F7E7-C42B-2C710C1DE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5938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Implementation Approach &amp; Timeline-cont.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B37A0D-A108-E266-098D-A86BD71E151C}"/>
              </a:ext>
            </a:extLst>
          </p:cNvPr>
          <p:cNvSpPr txBox="1"/>
          <p:nvPr/>
        </p:nvSpPr>
        <p:spPr bwMode="auto">
          <a:xfrm>
            <a:off x="3505041" y="964746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1E40AF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📊 Success Metrics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6C97F54-4C84-2896-EB8E-2CF1B3A39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5733455"/>
              </p:ext>
            </p:extLst>
          </p:nvPr>
        </p:nvGraphicFramePr>
        <p:xfrm>
          <a:off x="1576648" y="1372062"/>
          <a:ext cx="6096000" cy="178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7476147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39893458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04591313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53419038"/>
                    </a:ext>
                  </a:extLst>
                </a:gridCol>
              </a:tblGrid>
              <a:tr h="29370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Metric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40A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Current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40A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Phase 2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40A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Phase 3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40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683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Planning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4 </a:t>
                      </a:r>
                      <a:r>
                        <a:rPr lang="en-US" sz="1100" dirty="0" err="1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hrs</a:t>
                      </a: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/</a:t>
                      </a:r>
                      <a:r>
                        <a:rPr lang="en-US" sz="1100" dirty="0" err="1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wk</a:t>
                      </a: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2 </a:t>
                      </a:r>
                      <a:r>
                        <a:rPr lang="en-US" sz="1100" dirty="0" err="1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hrs</a:t>
                      </a: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/</a:t>
                      </a:r>
                      <a:r>
                        <a:rPr lang="en-US" sz="1100" dirty="0" err="1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wk</a:t>
                      </a:r>
                      <a:endParaRPr lang="en-US" sz="11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45 min/</a:t>
                      </a:r>
                      <a:r>
                        <a:rPr lang="en-US" sz="1100" dirty="0" err="1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wk</a:t>
                      </a:r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108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Stockouts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15%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10%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7.5%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395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Inventory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$8M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$7.2M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$6.4M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7321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Accuracy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70%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80%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85%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DBEA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9281333"/>
                  </a:ext>
                </a:extLst>
              </a:tr>
            </a:tbl>
          </a:graphicData>
        </a:graphic>
      </p:graphicFrame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49C296-4BFE-2961-11F8-63C3B1F211CA}"/>
              </a:ext>
            </a:extLst>
          </p:cNvPr>
          <p:cNvSpPr/>
          <p:nvPr/>
        </p:nvSpPr>
        <p:spPr>
          <a:xfrm>
            <a:off x="1140713" y="3567538"/>
            <a:ext cx="6967870" cy="489097"/>
          </a:xfrm>
          <a:prstGeom prst="roundRect">
            <a:avLst/>
          </a:prstGeom>
          <a:solidFill>
            <a:srgbClr val="FEF3C7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💡 Low-Risk Approach: Each phase delivers immediate value while building toward full automation</a:t>
            </a:r>
          </a:p>
        </p:txBody>
      </p:sp>
    </p:spTree>
    <p:extLst>
      <p:ext uri="{BB962C8B-B14F-4D97-AF65-F5344CB8AC3E}">
        <p14:creationId xmlns:p14="http://schemas.microsoft.com/office/powerpoint/2010/main" val="696251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>
          <a:gsLst>
            <a:gs pos="0">
              <a:srgbClr val="F8F9FA">
                <a:alpha val="0"/>
              </a:srgbClr>
            </a:gs>
            <a:gs pos="99000">
              <a:srgbClr val="FFFFFF">
                <a:alpha val="0"/>
              </a:srgb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F03ECB-E2B3-0153-AF67-270F38EB5C35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331715" name="Google Shape;140;p21">
            <a:extLst>
              <a:ext uri="{FF2B5EF4-FFF2-40B4-BE49-F238E27FC236}">
                <a16:creationId xmlns:a16="http://schemas.microsoft.com/office/drawing/2014/main" id="{65977F93-8A45-3F87-EC9C-55AB1D11547A}"/>
              </a:ext>
            </a:extLst>
          </p:cNvPr>
          <p:cNvSpPr txBox="1"/>
          <p:nvPr/>
        </p:nvSpPr>
        <p:spPr bwMode="auto">
          <a:xfrm>
            <a:off x="6097785" y="228784"/>
            <a:ext cx="2979059" cy="396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778C343-D40F-5556-EFB0-BFA305C1A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5938"/>
            <a:ext cx="8520600" cy="5727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A1A1A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Technical Architecture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8D7BAF-9816-959B-B533-AAEB4432F1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577481"/>
              </p:ext>
            </p:extLst>
          </p:nvPr>
        </p:nvGraphicFramePr>
        <p:xfrm>
          <a:off x="1194391" y="808638"/>
          <a:ext cx="6967870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2624">
                  <a:extLst>
                    <a:ext uri="{9D8B030D-6E8A-4147-A177-3AD203B41FA5}">
                      <a16:colId xmlns:a16="http://schemas.microsoft.com/office/drawing/2014/main" val="48928569"/>
                    </a:ext>
                  </a:extLst>
                </a:gridCol>
                <a:gridCol w="2360434">
                  <a:extLst>
                    <a:ext uri="{9D8B030D-6E8A-4147-A177-3AD203B41FA5}">
                      <a16:colId xmlns:a16="http://schemas.microsoft.com/office/drawing/2014/main" val="142099447"/>
                    </a:ext>
                  </a:extLst>
                </a:gridCol>
                <a:gridCol w="2284812">
                  <a:extLst>
                    <a:ext uri="{9D8B030D-6E8A-4147-A177-3AD203B41FA5}">
                      <a16:colId xmlns:a16="http://schemas.microsoft.com/office/drawing/2014/main" val="520767911"/>
                    </a:ext>
                  </a:extLst>
                </a:gridCol>
              </a:tblGrid>
              <a:tr h="29130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📥 INBOUND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⚙️ PROCESSING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0B98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📤 OUTBOUND</a:t>
                      </a: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12700">
                      <a:noFill/>
                    </a:lnT>
                    <a:lnB w="381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B5C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3362334"/>
                  </a:ext>
                </a:extLst>
              </a:tr>
              <a:tr h="2009979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Data Sources: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ERP Systems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Item master, costs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WMS Real-time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Inventory positions  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Sales CRM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Pipeline, forecasts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External APIs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Weather, trends</a:t>
                      </a:r>
                    </a:p>
                    <a:p>
                      <a:endParaRPr lang="en-US" sz="11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🔄 Update Frequency: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Real-time &amp; Batch</a:t>
                      </a:r>
                      <a:endParaRPr lang="en-US" sz="1200" b="1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Core Components: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ML Engine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Prophet, LightGBM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Rules Engine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Business logic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Optimizer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Network balancing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AI Assistant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GPT-3.5 powered</a:t>
                      </a:r>
                    </a:p>
                    <a:p>
                      <a:endParaRPr lang="en-US" sz="11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⚡ Performance: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&lt;100ms response time</a:t>
                      </a:r>
                      <a:endParaRPr lang="en-US" sz="1200" b="1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Integrations: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PO Generation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Direct to procurement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Notifications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Email, Slack alerts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BI/Analytics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Tableau, </a:t>
                      </a:r>
                      <a:r>
                        <a:rPr lang="en-US" sz="1000" dirty="0" err="1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PowerBI</a:t>
                      </a:r>
                      <a:endParaRPr lang="en-US" sz="1000" dirty="0">
                        <a:solidFill>
                          <a:srgbClr val="6B7280"/>
                        </a:solidFill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- Finance Systems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  └─ </a:t>
                      </a:r>
                      <a:r>
                        <a:rPr lang="en-US" sz="1000" dirty="0">
                          <a:solidFill>
                            <a:srgbClr val="6B7280"/>
                          </a:solidFill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Inventory projections</a:t>
                      </a:r>
                    </a:p>
                    <a:p>
                      <a:endParaRPr lang="en-US" sz="1100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✅ Actions:</a:t>
                      </a:r>
                    </a:p>
                    <a:p>
                      <a:r>
                        <a:rPr lang="en-US" sz="1100" dirty="0">
                          <a:latin typeface="Segoe UI Historic" panose="020B0502040204020203" pitchFamily="34" charset="0"/>
                          <a:ea typeface="Segoe UI Historic" panose="020B0502040204020203" pitchFamily="34" charset="0"/>
                          <a:cs typeface="Segoe UI Historic" panose="020B0502040204020203" pitchFamily="34" charset="0"/>
                        </a:rPr>
                        <a:t>Automated &amp; tracked</a:t>
                      </a:r>
                      <a:endParaRPr lang="en-US" sz="1200" b="1" dirty="0">
                        <a:latin typeface="Segoe UI Historic" panose="020B0502040204020203" pitchFamily="34" charset="0"/>
                        <a:ea typeface="Segoe UI Historic" panose="020B0502040204020203" pitchFamily="34" charset="0"/>
                        <a:cs typeface="Segoe UI Historic" panose="020B0502040204020203" pitchFamily="34" charset="0"/>
                      </a:endParaRPr>
                    </a:p>
                  </a:txBody>
                  <a:tcPr>
                    <a:lnL w="12700">
                      <a:noFill/>
                    </a:lnL>
                    <a:lnR w="12700">
                      <a:noFill/>
                    </a:lnR>
                    <a:lnT w="38100">
                      <a:noFill/>
                    </a:lnT>
                    <a:lnB w="1270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50583"/>
                  </a:ext>
                </a:extLst>
              </a:tr>
            </a:tbl>
          </a:graphicData>
        </a:graphic>
      </p:graphicFrame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02F9F97-486D-3E02-1240-55037BC9B088}"/>
              </a:ext>
            </a:extLst>
          </p:cNvPr>
          <p:cNvSpPr/>
          <p:nvPr/>
        </p:nvSpPr>
        <p:spPr bwMode="auto">
          <a:xfrm>
            <a:off x="1194391" y="4198403"/>
            <a:ext cx="6967870" cy="489097"/>
          </a:xfrm>
          <a:prstGeom prst="roundRect">
            <a:avLst/>
          </a:prstGeom>
          <a:solidFill>
            <a:srgbClr val="FEF3C7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💡 Modern, scalable architecture integrates with your existing systems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5C88714-140D-4051-57C7-FD51FFE4C882}"/>
              </a:ext>
            </a:extLst>
          </p:cNvPr>
          <p:cNvSpPr/>
          <p:nvPr/>
        </p:nvSpPr>
        <p:spPr bwMode="auto">
          <a:xfrm>
            <a:off x="1194391" y="3323198"/>
            <a:ext cx="6967870" cy="768565"/>
          </a:xfrm>
          <a:prstGeom prst="roundRect">
            <a:avLst/>
          </a:prstGeom>
          <a:solidFill>
            <a:srgbClr val="F8F9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Frontend: React + Embedded Chat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Backend: Python ML + Kafka Streaming 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Deploy: Kubernetes + Auto-scaling</a:t>
            </a:r>
          </a:p>
        </p:txBody>
      </p:sp>
    </p:spTree>
    <p:extLst>
      <p:ext uri="{BB962C8B-B14F-4D97-AF65-F5344CB8AC3E}">
        <p14:creationId xmlns:p14="http://schemas.microsoft.com/office/powerpoint/2010/main" val="4152724082"/>
      </p:ext>
    </p:extLst>
  </p:cSld>
  <p:clrMapOvr>
    <a:masterClrMapping/>
  </p:clrMapOvr>
</p:sld>
</file>

<file path=ppt/theme/theme1.xml><?xml version="1.0" encoding="utf-8"?>
<a:theme xmlns:a="http://schemas.openxmlformats.org/drawingml/2006/main" name="Everest theme Version 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2470</TotalTime>
  <Words>1438</Words>
  <Application>Microsoft Macintosh PowerPoint</Application>
  <PresentationFormat>On-screen Show (16:9)</PresentationFormat>
  <Paragraphs>348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Segoe UI Symbol</vt:lpstr>
      <vt:lpstr>Arial</vt:lpstr>
      <vt:lpstr>Consolas</vt:lpstr>
      <vt:lpstr>Figtree</vt:lpstr>
      <vt:lpstr>Zilla Slab</vt:lpstr>
      <vt:lpstr>Cambria Math</vt:lpstr>
      <vt:lpstr>Segoe UI Historic</vt:lpstr>
      <vt:lpstr>Everest theme Version 2</vt:lpstr>
      <vt:lpstr>Feature Review</vt:lpstr>
      <vt:lpstr>Current State: Manual Chaos   →    Intelligent Automation</vt:lpstr>
      <vt:lpstr>Key Concepts</vt:lpstr>
      <vt:lpstr> Business Scenario: Premium Laptop Stand</vt:lpstr>
      <vt:lpstr> Business Scenario: Premium Laptop Stand-cont. </vt:lpstr>
      <vt:lpstr>Data Model Architecture</vt:lpstr>
      <vt:lpstr>Implementation Approach &amp; Timeline</vt:lpstr>
      <vt:lpstr>Implementation Approach &amp; Timeline-cont.</vt:lpstr>
      <vt:lpstr>Technical Architecture</vt:lpstr>
      <vt:lpstr>Business Value &amp; ROI</vt:lpstr>
      <vt:lpstr>Open Questions</vt:lpstr>
      <vt:lpstr>Appendix 1 – News Vendor Model</vt:lpstr>
      <vt:lpstr>Appendix 2 – Periodic Review System and Safety Stock</vt:lpstr>
      <vt:lpstr>Appendix 2 – Cont.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Rami I. Ibrahimi</cp:lastModifiedBy>
  <cp:revision>3</cp:revision>
  <dcterms:modified xsi:type="dcterms:W3CDTF">2025-08-06T16:21:07Z</dcterms:modified>
</cp:coreProperties>
</file>